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1" r:id="rId4"/>
    <p:sldId id="299" r:id="rId5"/>
    <p:sldId id="262" r:id="rId6"/>
    <p:sldId id="300" r:id="rId7"/>
    <p:sldId id="263" r:id="rId8"/>
    <p:sldId id="302" r:id="rId9"/>
    <p:sldId id="301" r:id="rId10"/>
    <p:sldId id="304" r:id="rId11"/>
    <p:sldId id="264" r:id="rId12"/>
    <p:sldId id="306" r:id="rId13"/>
    <p:sldId id="305" r:id="rId14"/>
    <p:sldId id="303" r:id="rId15"/>
    <p:sldId id="269" r:id="rId16"/>
    <p:sldId id="268" r:id="rId17"/>
    <p:sldId id="307" r:id="rId18"/>
    <p:sldId id="308" r:id="rId19"/>
    <p:sldId id="282" r:id="rId20"/>
    <p:sldId id="310" r:id="rId21"/>
    <p:sldId id="265" r:id="rId22"/>
    <p:sldId id="311" r:id="rId23"/>
    <p:sldId id="312" r:id="rId24"/>
    <p:sldId id="266" r:id="rId25"/>
    <p:sldId id="279" r:id="rId26"/>
    <p:sldId id="315" r:id="rId27"/>
    <p:sldId id="309" r:id="rId28"/>
    <p:sldId id="267" r:id="rId29"/>
    <p:sldId id="313" r:id="rId30"/>
    <p:sldId id="319" r:id="rId31"/>
    <p:sldId id="276" r:id="rId32"/>
    <p:sldId id="277" r:id="rId33"/>
    <p:sldId id="314" r:id="rId34"/>
    <p:sldId id="316" r:id="rId35"/>
    <p:sldId id="259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170"/>
    <a:srgbClr val="84AA3F"/>
    <a:srgbClr val="1E6846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78" autoAdjust="0"/>
  </p:normalViewPr>
  <p:slideViewPr>
    <p:cSldViewPr>
      <p:cViewPr varScale="1">
        <p:scale>
          <a:sx n="76" d="100"/>
          <a:sy n="76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66B38-F751-4EDE-AE5E-65F662F32EF8}" type="datetimeFigureOut">
              <a:rPr lang="cs-CZ" smtClean="0"/>
              <a:t>17.03.2017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672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8E8F-AFD5-4415-AAA7-01D7537CDD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393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17.03.2017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0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Chráněna je jen známka ve znění</a:t>
            </a:r>
            <a:r>
              <a:rPr lang="cs-CZ" baseline="0" dirty="0" smtClean="0"/>
              <a:t> zapsaném na ÚPV – vše ostatní je připomenutí ochranné známky a lze v rámci práva duševního vlastnictví postihovat. Ale kde není žalobce není soudce – tady si ochranu porušuje sám vlastník ochranné známky.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03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 souvisí se vším – sledovatelnost = vím od koho beru suroviny a jaké jsou </a:t>
            </a:r>
            <a:r>
              <a:rPr lang="cs-CZ" baseline="0" dirty="0" smtClean="0"/>
              <a:t>=</a:t>
            </a:r>
            <a:r>
              <a:rPr lang="en-US" baseline="0" dirty="0" smtClean="0"/>
              <a:t>&gt;</a:t>
            </a:r>
            <a:r>
              <a:rPr lang="cs-CZ" baseline="0" dirty="0" smtClean="0"/>
              <a:t> mohu správně označit složení svého výrobku, apod.</a:t>
            </a:r>
          </a:p>
          <a:p>
            <a:r>
              <a:rPr lang="cs-CZ" baseline="0" dirty="0" smtClean="0"/>
              <a:t>S tím souvisí i ručení za bezpečnost a jakost potraviny.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Výživová</a:t>
            </a:r>
            <a:r>
              <a:rPr lang="cs-CZ" baseline="0" dirty="0" smtClean="0"/>
              <a:t> tvrzení pro </a:t>
            </a:r>
            <a:r>
              <a:rPr lang="cs-CZ" baseline="0" dirty="0" err="1" smtClean="0"/>
              <a:t>alkonápoje</a:t>
            </a:r>
            <a:r>
              <a:rPr lang="cs-CZ" baseline="0" dirty="0" smtClean="0"/>
              <a:t> s obsahem alkoholu nad 1,2%obj. alk. – nízký obsah alkoholu, se sníženým obsahem alkoholu, snížený obsah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55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Změna vychází z označení těchto výrobků v nařízení 1308/2013, společná organizace trhů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b="1" u="sng" dirty="0" smtClean="0"/>
              <a:t>Ležák</a:t>
            </a:r>
            <a:r>
              <a:rPr lang="cs-CZ" dirty="0" smtClean="0"/>
              <a:t> – spodně kvašené pivo EPM11-12%hm.</a:t>
            </a:r>
          </a:p>
          <a:p>
            <a:pPr>
              <a:defRPr/>
            </a:pPr>
            <a:r>
              <a:rPr lang="cs-CZ" b="1" u="sng" dirty="0" smtClean="0"/>
              <a:t>Plné pivo </a:t>
            </a:r>
            <a:r>
              <a:rPr lang="cs-CZ" dirty="0" smtClean="0"/>
              <a:t>– svrchně kvašené pivo EPM 11-12%hm.</a:t>
            </a:r>
          </a:p>
          <a:p>
            <a:pPr>
              <a:defRPr/>
            </a:pPr>
            <a:r>
              <a:rPr lang="cs-CZ" b="1" u="sng" dirty="0" smtClean="0"/>
              <a:t>Silné pivo </a:t>
            </a:r>
            <a:r>
              <a:rPr lang="cs-CZ" dirty="0" smtClean="0"/>
              <a:t>– původní speciál</a:t>
            </a:r>
          </a:p>
          <a:p>
            <a:pPr>
              <a:defRPr/>
            </a:pPr>
            <a:r>
              <a:rPr lang="cs-CZ" b="1" u="sng" dirty="0" smtClean="0"/>
              <a:t>Atypický pivní nápoj </a:t>
            </a:r>
            <a:r>
              <a:rPr lang="cs-CZ" dirty="0" smtClean="0"/>
              <a:t>– na bázi piva s modifikovaným podílem sladu anebo modifikovaným způsobem kvašení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Princip obvyklosti – obvyklé je v našich krajích světlé spodně kvašené filtrované pivo – to se neznačí, vše</a:t>
            </a:r>
            <a:r>
              <a:rPr lang="cs-CZ" baseline="0" dirty="0" smtClean="0"/>
              <a:t> ostatní se značit musí</a:t>
            </a:r>
          </a:p>
          <a:p>
            <a:r>
              <a:rPr lang="cs-CZ" dirty="0" smtClean="0"/>
              <a:t>Kvasnicové pivo – dodatečný přídavek čisté kvasničné kultury nebo podílu rozkvašené</a:t>
            </a:r>
            <a:r>
              <a:rPr lang="cs-CZ" baseline="0" dirty="0" smtClean="0"/>
              <a:t> mladiny do hotového piva</a:t>
            </a:r>
          </a:p>
          <a:p>
            <a:r>
              <a:rPr lang="cs-CZ" baseline="0" dirty="0" smtClean="0"/>
              <a:t>Ochucené pivo – s přídavkem aromat, surovin s vlastním aromatem, lihovin nebo ostatních alkoholických nápojů. Obsah alkoholu z lihovin nesmí překračovat obsah alkoholu z piva.</a:t>
            </a:r>
            <a:endParaRPr lang="cs-CZ" dirty="0" smtClean="0"/>
          </a:p>
          <a:p>
            <a:r>
              <a:rPr lang="cs-CZ" dirty="0" smtClean="0"/>
              <a:t>Pivo z jiných obilovin – podíl extraktu z použitého sladu jiné obiloviny než ječmene vyšší než 1/3 hmotnosti extraktu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4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C276F-9E35-4CCF-86FB-44D06DB25ABF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828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Kvasnice jsou</a:t>
            </a:r>
            <a:r>
              <a:rPr lang="cs-CZ" baseline="0" dirty="0" smtClean="0"/>
              <a:t> vlastně používány jako pomocná látka – dle čl. 20 nařízení 1169/2011 se látky, které nejsou přídatnými látkami, ale používají se stejně jako pomocné látky a které jsou v konečném výrobku nadále přítomny (i ve změněné formě) – se ve složení nemusí značit.</a:t>
            </a:r>
          </a:p>
          <a:p>
            <a:r>
              <a:rPr lang="cs-CZ" baseline="0" dirty="0" smtClean="0"/>
              <a:t>Protože vyhláška rozlišuje kvasnicové a nefiltrované pivo, pak uvedení kvasnic ve složení nefiltrovaného piva je pro spotřebitele zavádějící a může být klamán.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4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41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Odůvodnění, že jde o pivo nepasterované, nefiltrované, apod. bych vyvracela, že se zdůrazňuje vlastnost piva, která je stejná u všech nepasterovaných a nefiltrovaných piv.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69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29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17.03.2017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6768752" cy="1584176"/>
          </a:xfrm>
        </p:spPr>
        <p:txBody>
          <a:bodyPr/>
          <a:lstStyle/>
          <a:p>
            <a:r>
              <a:rPr lang="cs-CZ" dirty="0" smtClean="0"/>
              <a:t>Potravinářská legislativa pro pivo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5368" y="4221088"/>
            <a:ext cx="6760840" cy="88850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Michaela Mezerová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</a:p>
          <a:p>
            <a:r>
              <a:rPr lang="cs-CZ" dirty="0" err="1">
                <a:solidFill>
                  <a:schemeClr val="bg1"/>
                </a:solidFill>
              </a:rPr>
              <a:t>m</a:t>
            </a:r>
            <a:r>
              <a:rPr lang="cs-CZ" dirty="0" err="1" smtClean="0">
                <a:solidFill>
                  <a:schemeClr val="bg1"/>
                </a:solidFill>
              </a:rPr>
              <a:t>ichaela.mezerova</a:t>
            </a:r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cs-CZ" dirty="0" smtClean="0">
                <a:solidFill>
                  <a:schemeClr val="bg1"/>
                </a:solidFill>
              </a:rPr>
              <a:t>szpi.gov.cz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503500" y="5373216"/>
            <a:ext cx="5184576" cy="360040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/>
              <a:t>Jarní cena českých sládků, 17.3.2017</a:t>
            </a: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772816"/>
            <a:ext cx="4608512" cy="4669979"/>
          </a:xfrm>
        </p:spPr>
        <p:txBody>
          <a:bodyPr/>
          <a:lstStyle/>
          <a:p>
            <a:r>
              <a:rPr lang="cs-CZ" dirty="0" smtClean="0"/>
              <a:t>ANO - při </a:t>
            </a:r>
            <a:r>
              <a:rPr lang="cs-CZ" dirty="0"/>
              <a:t>přímém stáčení z </a:t>
            </a:r>
            <a:r>
              <a:rPr lang="cs-CZ" dirty="0" smtClean="0"/>
              <a:t>pivovaru.</a:t>
            </a:r>
          </a:p>
          <a:p>
            <a:r>
              <a:rPr lang="cs-CZ" dirty="0" smtClean="0"/>
              <a:t>NE na </a:t>
            </a:r>
            <a:r>
              <a:rPr lang="cs-CZ" dirty="0"/>
              <a:t>pivu v lahvi, </a:t>
            </a:r>
            <a:r>
              <a:rPr lang="cs-CZ" sz="3200" dirty="0" smtClean="0"/>
              <a:t>tankovém pivu </a:t>
            </a:r>
            <a:r>
              <a:rPr lang="cs-CZ" sz="3200" dirty="0"/>
              <a:t>v restauraci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Čerstvé pivo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t="21651" r="16750" b="21651"/>
          <a:stretch/>
        </p:blipFill>
        <p:spPr>
          <a:xfrm>
            <a:off x="5076056" y="1988839"/>
            <a:ext cx="3312368" cy="43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83357"/>
            <a:ext cx="8496944" cy="46699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200" b="1" dirty="0" smtClean="0"/>
              <a:t>Čl. 7 = uvádění nezavádějících informací</a:t>
            </a:r>
          </a:p>
          <a:p>
            <a:pPr marL="0" indent="0">
              <a:buNone/>
            </a:pPr>
            <a:r>
              <a:rPr lang="cs-CZ" dirty="0" smtClean="0"/>
              <a:t>Všechny informace musí být přesné, jasné a srozumitelné. </a:t>
            </a:r>
          </a:p>
          <a:p>
            <a:pPr marL="0" indent="0">
              <a:buNone/>
            </a:pPr>
            <a:r>
              <a:rPr lang="cs-CZ" dirty="0" smtClean="0"/>
              <a:t>Nesmí být zavádějící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Pokud jde o charakteristiky potraviny….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Připisování účinků nebo vlastností, které potravina nemá.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Vyvoláváním dojmu, že potravina má výjimečné vlastnosti, které mají ale všechny srovnatelné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Vyvoláváním dojmu, že je obsažena nějaká složka, ale ta je nahrazena složkou jinou – např. alternativy sýrů, chmel x chmelový extrakt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(EU) č. 1169/2011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00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Jsou součástí označování =</a:t>
            </a:r>
            <a:r>
              <a:rPr lang="en-US" dirty="0"/>
              <a:t>&gt;</a:t>
            </a:r>
            <a:r>
              <a:rPr lang="cs-CZ" dirty="0"/>
              <a:t> nesmí porušovat potravinářské předpisy (evropské ani české)</a:t>
            </a:r>
          </a:p>
          <a:p>
            <a:pPr>
              <a:buFontTx/>
              <a:buChar char="-"/>
            </a:pPr>
            <a:r>
              <a:rPr lang="cs-CZ" dirty="0"/>
              <a:t>Lze zakázat používání ochranné známky, která porušuje potravinové právo – známka ale zůstane platná!!!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Ochranné známky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Ochranné známky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78699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Skutečné pivo – není zakázané, ale nesmí být pro spotřebitele zavádějící dle čl. 7 odst. 1 písm. c)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521005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Ostatní piva jsou „neskutečná“ ?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07562"/>
            <a:ext cx="5187696" cy="32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4258816" cy="157363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12% v ochranné známce</a:t>
            </a:r>
          </a:p>
          <a:p>
            <a:pPr marL="0" indent="0">
              <a:buNone/>
            </a:pPr>
            <a:r>
              <a:rPr lang="cs-CZ" dirty="0" smtClean="0"/>
              <a:t>=</a:t>
            </a:r>
            <a:r>
              <a:rPr lang="en-US" dirty="0" smtClean="0"/>
              <a:t>&gt;</a:t>
            </a:r>
            <a:r>
              <a:rPr lang="cs-CZ" dirty="0" smtClean="0"/>
              <a:t> Nelze použít na nic, co není dvanáctka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Ochranné známky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8999"/>
            <a:ext cx="4042792" cy="63511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9711" r="23969" b="8722"/>
          <a:stretch/>
        </p:blipFill>
        <p:spPr>
          <a:xfrm>
            <a:off x="719483" y="3356992"/>
            <a:ext cx="3852517" cy="302433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21098037">
            <a:off x="719483" y="5373216"/>
            <a:ext cx="154826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1098037">
            <a:off x="5088772" y="4476577"/>
            <a:ext cx="1548261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83357"/>
            <a:ext cx="8496944" cy="46699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b="1" dirty="0" smtClean="0"/>
              <a:t>Čl. 8 = povinnosti</a:t>
            </a:r>
          </a:p>
          <a:p>
            <a:r>
              <a:rPr lang="cs-CZ" dirty="0" smtClean="0"/>
              <a:t>Každý nese svoji zodpovědnost za značení.</a:t>
            </a:r>
          </a:p>
          <a:p>
            <a:r>
              <a:rPr lang="cs-CZ" sz="3200" dirty="0" smtClean="0"/>
              <a:t>V případě prodeje pro společné stravování povinné údaje nemusí být na etiketě, ale v dokladech – prodejce musí být schopen pravdivě informovat spotřebitele.</a:t>
            </a:r>
          </a:p>
          <a:p>
            <a:r>
              <a:rPr lang="cs-CZ" dirty="0" smtClean="0"/>
              <a:t>Vnější obaly, v nichž je potravina uváděna na trh – název potraviny, DMT/DP, podmínky úchovy, PPP</a:t>
            </a:r>
          </a:p>
          <a:p>
            <a:r>
              <a:rPr lang="cs-CZ" sz="3200" dirty="0" smtClean="0"/>
              <a:t>Předávání informací v rámci B2B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(EU) č. 1169/2011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4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83357"/>
            <a:ext cx="8496944" cy="4669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200" b="1" dirty="0" smtClean="0"/>
              <a:t>Povinné údaje v čl. 9+10</a:t>
            </a:r>
            <a:r>
              <a:rPr lang="en-US" sz="3200" b="1" dirty="0" smtClean="0"/>
              <a:t> </a:t>
            </a:r>
            <a:r>
              <a:rPr lang="cs-CZ" sz="3200" dirty="0" smtClean="0"/>
              <a:t>= název, složení, alergeny, čisté množství, množství určitých složek, DMT/DP, podmínky úchovy a použití, PPP, původ, návod k použití, obsah alkoholu, výživové údaje </a:t>
            </a:r>
          </a:p>
          <a:p>
            <a:pPr marL="0" indent="0">
              <a:buNone/>
            </a:pPr>
            <a:r>
              <a:rPr lang="cs-CZ" dirty="0" smtClean="0"/>
              <a:t>Výjimky pro </a:t>
            </a:r>
            <a:r>
              <a:rPr lang="cs-CZ" u="sng" dirty="0" err="1" smtClean="0"/>
              <a:t>alkonápoje</a:t>
            </a:r>
            <a:r>
              <a:rPr lang="cs-CZ" u="sng" dirty="0" smtClean="0"/>
              <a:t> s obsahem alkoholu nad 1,2%obj.:</a:t>
            </a:r>
          </a:p>
          <a:p>
            <a:pPr>
              <a:buFontTx/>
              <a:buChar char="-"/>
            </a:pPr>
            <a:r>
              <a:rPr lang="cs-CZ" sz="3200" dirty="0" smtClean="0"/>
              <a:t>dle 1169 by se nemuselo uvádět složení, ale byl zachován národní požadavek =</a:t>
            </a:r>
            <a:r>
              <a:rPr lang="en-US" sz="3200" dirty="0" smtClean="0"/>
              <a:t>&gt; POVINN</a:t>
            </a:r>
            <a:r>
              <a:rPr lang="cs-CZ" sz="3200" dirty="0" smtClean="0"/>
              <a:t>Ý ÚDAJ </a:t>
            </a:r>
            <a:r>
              <a:rPr lang="en-US" sz="3200" dirty="0" smtClean="0"/>
              <a:t>[</a:t>
            </a:r>
            <a:r>
              <a:rPr lang="cs-CZ" sz="3200" dirty="0" smtClean="0"/>
              <a:t>viz čl. 16(4) + čl. 41</a:t>
            </a:r>
            <a:r>
              <a:rPr lang="en-US" sz="3200" dirty="0" smtClean="0"/>
              <a:t>]</a:t>
            </a:r>
            <a:endParaRPr lang="cs-CZ" sz="3200" dirty="0" smtClean="0"/>
          </a:p>
          <a:p>
            <a:pPr>
              <a:buFontTx/>
              <a:buChar char="-"/>
            </a:pPr>
            <a:r>
              <a:rPr lang="cs-CZ" dirty="0" smtClean="0"/>
              <a:t>Pokud nejsou uvedena výživová tvrzení, </a:t>
            </a:r>
            <a:r>
              <a:rPr lang="cs-CZ" sz="3200" dirty="0" smtClean="0"/>
              <a:t>nemusí se uvádět výživové údaje – pokud jsou uvedeny, mohou obsahovat pouze energetickou hodnotu nebo celou tabulku dle pravidel nařízení </a:t>
            </a:r>
            <a:r>
              <a:rPr lang="en-US" sz="3200" dirty="0" smtClean="0"/>
              <a:t>[</a:t>
            </a:r>
            <a:r>
              <a:rPr lang="cs-CZ" sz="3200" dirty="0" smtClean="0"/>
              <a:t>viz čl.</a:t>
            </a:r>
            <a:r>
              <a:rPr lang="en-US" sz="3200" dirty="0" smtClean="0"/>
              <a:t> </a:t>
            </a:r>
            <a:r>
              <a:rPr lang="cs-CZ" sz="3200" dirty="0" smtClean="0"/>
              <a:t>16(4) + čl. 30(4) + čl. 36(1)</a:t>
            </a:r>
            <a:r>
              <a:rPr lang="en-US" sz="3200" dirty="0" smtClean="0"/>
              <a:t>]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(EU) č. 1169/2011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783357"/>
            <a:ext cx="8496944" cy="4669979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Nealko a nízkoalkoholické pivo:</a:t>
            </a:r>
          </a:p>
          <a:p>
            <a:pPr marL="857250" lvl="1" indent="-457200"/>
            <a:r>
              <a:rPr lang="cs-CZ" dirty="0" smtClean="0"/>
              <a:t>Složení </a:t>
            </a:r>
          </a:p>
          <a:p>
            <a:pPr marL="857250" lvl="1" indent="-457200"/>
            <a:r>
              <a:rPr lang="cs-CZ" dirty="0" smtClean="0"/>
              <a:t>Plná výživová tabulka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Ostatní </a:t>
            </a:r>
            <a:r>
              <a:rPr lang="cs-CZ" sz="3200" dirty="0" smtClean="0"/>
              <a:t>piva bez výživového tvrzení</a:t>
            </a:r>
          </a:p>
          <a:p>
            <a:pPr marL="857250" lvl="1" indent="-457200"/>
            <a:r>
              <a:rPr lang="cs-CZ" dirty="0" smtClean="0"/>
              <a:t>Složení </a:t>
            </a:r>
            <a:r>
              <a:rPr lang="cs-CZ" dirty="0"/>
              <a:t>(piva z jiných ČS mít nemusí, piva ze třetích zemí dovezená napřímo do ČR musí)</a:t>
            </a:r>
          </a:p>
          <a:p>
            <a:pPr marL="857250" lvl="1" indent="-457200"/>
            <a:r>
              <a:rPr lang="cs-CZ" dirty="0" smtClean="0"/>
              <a:t>Výživová tabulka je </a:t>
            </a:r>
            <a:r>
              <a:rPr lang="cs-CZ" u="sng" dirty="0" smtClean="0"/>
              <a:t>nepovinná</a:t>
            </a:r>
            <a:r>
              <a:rPr lang="cs-CZ" dirty="0" smtClean="0"/>
              <a:t> – pokud uvedena:</a:t>
            </a:r>
          </a:p>
          <a:p>
            <a:pPr marL="1257300" lvl="2" indent="-457200"/>
            <a:r>
              <a:rPr lang="cs-CZ" dirty="0" smtClean="0"/>
              <a:t>Plná tabulka dle nařízení 1169/2011 </a:t>
            </a:r>
          </a:p>
          <a:p>
            <a:pPr marL="800100" lvl="2" indent="0">
              <a:buNone/>
            </a:pPr>
            <a:r>
              <a:rPr lang="cs-CZ" dirty="0" smtClean="0"/>
              <a:t>NEBO</a:t>
            </a:r>
          </a:p>
          <a:p>
            <a:pPr marL="1257300" lvl="2" indent="-457200"/>
            <a:r>
              <a:rPr lang="cs-CZ" dirty="0" smtClean="0"/>
              <a:t>Pouze energetickou hodnotu</a:t>
            </a:r>
          </a:p>
          <a:p>
            <a:pPr marL="400050" lvl="1" indent="0">
              <a:buNone/>
            </a:pPr>
            <a:endParaRPr lang="cs-CZ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(EU) č. 1169/2011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2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Chmelové produkty -</a:t>
            </a:r>
            <a:r>
              <a:rPr lang="en-US" dirty="0" smtClean="0"/>
              <a:t>&gt;</a:t>
            </a:r>
            <a:r>
              <a:rPr lang="cs-CZ" dirty="0" smtClean="0"/>
              <a:t> chmelové výrobky</a:t>
            </a:r>
          </a:p>
          <a:p>
            <a:r>
              <a:rPr lang="cs-CZ" dirty="0" smtClean="0"/>
              <a:t>Pšenice spadne mezi „jiné obiloviny“</a:t>
            </a:r>
          </a:p>
          <a:p>
            <a:r>
              <a:rPr lang="cs-CZ" dirty="0" smtClean="0"/>
              <a:t>Ležák = spodně kvašené pivo, EPM 11-12%hm.</a:t>
            </a:r>
          </a:p>
          <a:p>
            <a:r>
              <a:rPr lang="cs-CZ" dirty="0" smtClean="0"/>
              <a:t>Plné pivo = svrchně kvašené pivo, EPM 11-12%hm.</a:t>
            </a:r>
          </a:p>
          <a:p>
            <a:r>
              <a:rPr lang="cs-CZ" dirty="0" smtClean="0"/>
              <a:t>Speciální pivo -</a:t>
            </a:r>
            <a:r>
              <a:rPr lang="en-US" dirty="0" smtClean="0"/>
              <a:t>&gt;</a:t>
            </a:r>
            <a:r>
              <a:rPr lang="cs-CZ" dirty="0" smtClean="0"/>
              <a:t> silné pivo</a:t>
            </a:r>
          </a:p>
          <a:p>
            <a:r>
              <a:rPr lang="cs-CZ" dirty="0" smtClean="0"/>
              <a:t>Pivo se sníženým obsahem alkoholu -</a:t>
            </a:r>
            <a:r>
              <a:rPr lang="en-US" dirty="0" smtClean="0"/>
              <a:t>&gt;</a:t>
            </a:r>
            <a:r>
              <a:rPr lang="cs-CZ" dirty="0" smtClean="0"/>
              <a:t> pivo nízkoalkoholické</a:t>
            </a:r>
          </a:p>
          <a:p>
            <a:r>
              <a:rPr lang="cs-CZ" dirty="0" smtClean="0"/>
              <a:t>Atypický pivní nápoj</a:t>
            </a:r>
          </a:p>
          <a:p>
            <a:r>
              <a:rPr lang="cs-CZ" dirty="0" smtClean="0"/>
              <a:t>Typ/styl piva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</p:spTree>
    <p:extLst>
      <p:ext uri="{BB962C8B-B14F-4D97-AF65-F5344CB8AC3E}">
        <p14:creationId xmlns:p14="http://schemas.microsoft.com/office/powerpoint/2010/main" val="1901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6699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u="sng" dirty="0" smtClean="0"/>
              <a:t>Chmel, chmelové výrobky, extrakt z chmele, </a:t>
            </a:r>
            <a:r>
              <a:rPr lang="cs-CZ" b="1" u="sng" dirty="0" err="1" smtClean="0"/>
              <a:t>iso</a:t>
            </a:r>
            <a:r>
              <a:rPr lang="cs-CZ" b="1" u="sng" dirty="0" smtClean="0"/>
              <a:t>-produkty… ve složení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46900"/>
              </p:ext>
            </p:extLst>
          </p:nvPr>
        </p:nvGraphicFramePr>
        <p:xfrm>
          <a:off x="323528" y="2852936"/>
          <a:ext cx="8352928" cy="354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produkt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Způsob výroby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příklady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 označení např.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chmel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Chmel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Mechanicky upravené výrobky z chmele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Výroba pouze mechanickou úpravou chmel. hlávek – mletí, lisování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Prášky, pelety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Chmelové pelety, chmelové výrobky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Výrobky připravené fyzikálními úpravami chmele (extrakcí)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Výroba extrakcí pomocí rozpouštědel z chmele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Extrakty, silice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Extrakty z chmele,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Chmelové výrobky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Výrobky připravené chemickou úpravou chmele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Chemickými látkami je vyvolána isomerizace chmele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Isoextrakty, isopelety, iso-α-hořké kyseliny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Isoextrakty</a:t>
                      </a:r>
                      <a:r>
                        <a:rPr lang="cs-CZ" sz="1600" dirty="0">
                          <a:effectLst/>
                        </a:rPr>
                        <a:t>, </a:t>
                      </a:r>
                      <a:r>
                        <a:rPr lang="cs-CZ" sz="1600" dirty="0" err="1">
                          <a:effectLst/>
                        </a:rPr>
                        <a:t>isopelety</a:t>
                      </a:r>
                      <a:r>
                        <a:rPr lang="cs-CZ" sz="1600" dirty="0">
                          <a:effectLst/>
                        </a:rPr>
                        <a:t>, upravené chmelové výrobky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6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Nařízení (ES) č. 178/2002 - obecná bezpečnost</a:t>
            </a:r>
          </a:p>
          <a:p>
            <a:r>
              <a:rPr lang="cs-CZ" dirty="0" smtClean="0"/>
              <a:t>Nařízení (ES) č. 852/2004 – hygiena</a:t>
            </a:r>
          </a:p>
          <a:p>
            <a:r>
              <a:rPr lang="cs-CZ" dirty="0" smtClean="0"/>
              <a:t>Zákon č. 110/1997 Sb. – zákon o potravinách</a:t>
            </a:r>
          </a:p>
          <a:p>
            <a:r>
              <a:rPr lang="cs-CZ" dirty="0"/>
              <a:t>Nařízení (EU) č. 1169/2011 – obecné </a:t>
            </a:r>
            <a:r>
              <a:rPr lang="cs-CZ" dirty="0" smtClean="0"/>
              <a:t>označování</a:t>
            </a:r>
          </a:p>
          <a:p>
            <a:r>
              <a:rPr lang="cs-CZ" dirty="0" smtClean="0"/>
              <a:t>Vyhláška č. 417/2016 Sb., o označování</a:t>
            </a:r>
            <a:endParaRPr lang="cs-CZ" dirty="0"/>
          </a:p>
          <a:p>
            <a:r>
              <a:rPr lang="cs-CZ" dirty="0" smtClean="0"/>
              <a:t>Vyhláška č. 335/1997 Sb. – nápoje – NOVELA!!!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Chmelové produkty -</a:t>
            </a:r>
            <a:r>
              <a:rPr lang="en-US" dirty="0" smtClean="0"/>
              <a:t>&gt;</a:t>
            </a:r>
            <a:r>
              <a:rPr lang="cs-CZ" dirty="0" smtClean="0"/>
              <a:t> chmelové výrobky</a:t>
            </a:r>
          </a:p>
          <a:p>
            <a:r>
              <a:rPr lang="cs-CZ" dirty="0" smtClean="0"/>
              <a:t>Pšenice spadne mezi „jiné obiloviny“</a:t>
            </a:r>
          </a:p>
          <a:p>
            <a:r>
              <a:rPr lang="cs-CZ" b="1" dirty="0" smtClean="0"/>
              <a:t>Ležák = </a:t>
            </a:r>
            <a:r>
              <a:rPr lang="cs-CZ" b="1" u="sng" dirty="0" smtClean="0"/>
              <a:t>spodně</a:t>
            </a:r>
            <a:r>
              <a:rPr lang="cs-CZ" b="1" dirty="0" smtClean="0"/>
              <a:t> kvašené pivo, EPM 11-12%hm.</a:t>
            </a:r>
          </a:p>
          <a:p>
            <a:r>
              <a:rPr lang="cs-CZ" b="1" dirty="0" smtClean="0"/>
              <a:t>Plné pivo = </a:t>
            </a:r>
            <a:r>
              <a:rPr lang="cs-CZ" b="1" u="sng" dirty="0" smtClean="0"/>
              <a:t>svrchně</a:t>
            </a:r>
            <a:r>
              <a:rPr lang="cs-CZ" b="1" dirty="0" smtClean="0"/>
              <a:t> kvašené pivo, EPM 11-12%hm.</a:t>
            </a:r>
          </a:p>
          <a:p>
            <a:r>
              <a:rPr lang="cs-CZ" b="1" dirty="0" smtClean="0"/>
              <a:t>Speciální pivo -</a:t>
            </a:r>
            <a:r>
              <a:rPr lang="en-US" b="1" dirty="0" smtClean="0"/>
              <a:t>&gt;</a:t>
            </a:r>
            <a:r>
              <a:rPr lang="cs-CZ" b="1" dirty="0" smtClean="0"/>
              <a:t> silné pivo</a:t>
            </a:r>
          </a:p>
          <a:p>
            <a:r>
              <a:rPr lang="cs-CZ" b="1" dirty="0" smtClean="0"/>
              <a:t>Pivo se sníženým obsahem alkoholu -</a:t>
            </a:r>
            <a:r>
              <a:rPr lang="en-US" b="1" dirty="0" smtClean="0"/>
              <a:t>&gt;</a:t>
            </a:r>
            <a:r>
              <a:rPr lang="cs-CZ" b="1" dirty="0" smtClean="0"/>
              <a:t> pivo nízkoalkoholické</a:t>
            </a:r>
          </a:p>
          <a:p>
            <a:r>
              <a:rPr lang="cs-CZ" dirty="0" smtClean="0"/>
              <a:t>Atypický pivní nápoj</a:t>
            </a:r>
          </a:p>
          <a:p>
            <a:r>
              <a:rPr lang="cs-CZ" dirty="0" smtClean="0"/>
              <a:t>Typ/styl piva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</p:spTree>
    <p:extLst>
      <p:ext uri="{BB962C8B-B14F-4D97-AF65-F5344CB8AC3E}">
        <p14:creationId xmlns:p14="http://schemas.microsoft.com/office/powerpoint/2010/main" val="28109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48737"/>
              </p:ext>
            </p:extLst>
          </p:nvPr>
        </p:nvGraphicFramePr>
        <p:xfrm>
          <a:off x="755576" y="1681254"/>
          <a:ext cx="7200800" cy="4678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4464496"/>
              </a:tblGrid>
              <a:tr h="44098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druh</a:t>
                      </a:r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skupina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pivo</a:t>
                      </a:r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stolní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výčepní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ležák/plné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silné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nízkoalkoholické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nealkoholické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47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nápoj na bázi piva</a:t>
                      </a:r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kvašený sladový nápoj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míchaný nápoj z piva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52" marR="91452" marT="45727" marB="4572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atypický</a:t>
                      </a:r>
                      <a:r>
                        <a:rPr lang="cs-CZ" sz="2400" baseline="0" dirty="0" smtClean="0"/>
                        <a:t> pivní nápoj</a:t>
                      </a:r>
                      <a:endParaRPr lang="cs-CZ" sz="2400" dirty="0"/>
                    </a:p>
                  </a:txBody>
                  <a:tcPr marL="91452" marR="91452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vyhlášky č. 335/1997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1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Chmelové produkty -</a:t>
            </a:r>
            <a:r>
              <a:rPr lang="en-US" dirty="0" smtClean="0"/>
              <a:t>&gt;</a:t>
            </a:r>
            <a:r>
              <a:rPr lang="cs-CZ" dirty="0" smtClean="0"/>
              <a:t> chmelové výrobky</a:t>
            </a:r>
          </a:p>
          <a:p>
            <a:r>
              <a:rPr lang="cs-CZ" dirty="0" smtClean="0"/>
              <a:t>Pšenice spadne mezi „jiné obiloviny“</a:t>
            </a:r>
          </a:p>
          <a:p>
            <a:r>
              <a:rPr lang="cs-CZ" dirty="0" smtClean="0"/>
              <a:t>Ležák = </a:t>
            </a:r>
            <a:r>
              <a:rPr lang="cs-CZ" u="sng" dirty="0" smtClean="0"/>
              <a:t>spodně</a:t>
            </a:r>
            <a:r>
              <a:rPr lang="cs-CZ" dirty="0" smtClean="0"/>
              <a:t> kvašené pivo, EPM 11-12%hm.</a:t>
            </a:r>
          </a:p>
          <a:p>
            <a:r>
              <a:rPr lang="cs-CZ" dirty="0" smtClean="0"/>
              <a:t>Plné pivo = </a:t>
            </a:r>
            <a:r>
              <a:rPr lang="cs-CZ" u="sng" dirty="0" smtClean="0"/>
              <a:t>svrchně</a:t>
            </a:r>
            <a:r>
              <a:rPr lang="cs-CZ" dirty="0" smtClean="0"/>
              <a:t> kvašené pivo, EPM 11-12%hm.</a:t>
            </a:r>
          </a:p>
          <a:p>
            <a:r>
              <a:rPr lang="cs-CZ" dirty="0" smtClean="0"/>
              <a:t>Speciální pivo -</a:t>
            </a:r>
            <a:r>
              <a:rPr lang="en-US" dirty="0" smtClean="0"/>
              <a:t>&gt;</a:t>
            </a:r>
            <a:r>
              <a:rPr lang="cs-CZ" dirty="0" smtClean="0"/>
              <a:t> silné pivo</a:t>
            </a:r>
          </a:p>
          <a:p>
            <a:r>
              <a:rPr lang="cs-CZ" dirty="0" smtClean="0"/>
              <a:t>Pivo se sníženým obsahem alkoholu -</a:t>
            </a:r>
            <a:r>
              <a:rPr lang="en-US" dirty="0" smtClean="0"/>
              <a:t>&gt;</a:t>
            </a:r>
            <a:r>
              <a:rPr lang="cs-CZ" dirty="0" smtClean="0"/>
              <a:t> pivo nízkoalkoholické</a:t>
            </a:r>
          </a:p>
          <a:p>
            <a:r>
              <a:rPr lang="cs-CZ" b="1" dirty="0" smtClean="0"/>
              <a:t>Atypický pivní nápoj</a:t>
            </a:r>
          </a:p>
          <a:p>
            <a:r>
              <a:rPr lang="cs-CZ" b="1" dirty="0" smtClean="0"/>
              <a:t>Typ/styl piva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</p:spTree>
    <p:extLst>
      <p:ext uri="{BB962C8B-B14F-4D97-AF65-F5344CB8AC3E}">
        <p14:creationId xmlns:p14="http://schemas.microsoft.com/office/powerpoint/2010/main" val="3389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Atypický pivní nápoj = nápoj na bázi piva s modifikovaným podílem sladu nebo modifikovaným způsobem kvašení</a:t>
            </a:r>
          </a:p>
          <a:p>
            <a:r>
              <a:rPr lang="cs-CZ" dirty="0" smtClean="0"/>
              <a:t>Typ/styl piva </a:t>
            </a:r>
          </a:p>
          <a:p>
            <a:pPr lvl="1"/>
            <a:r>
              <a:rPr lang="cs-CZ" dirty="0" smtClean="0"/>
              <a:t>musí být dodržen obvyklý způsob produkce a surovinového složení podle postupů provozovaných v tradičních oblastech výroby v souladu s očekáváním spotřebitele</a:t>
            </a:r>
          </a:p>
          <a:p>
            <a:pPr lvl="1"/>
            <a:r>
              <a:rPr lang="cs-CZ" dirty="0" smtClean="0"/>
              <a:t>Lze doplnit do označování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</p:spTree>
    <p:extLst>
      <p:ext uri="{BB962C8B-B14F-4D97-AF65-F5344CB8AC3E}">
        <p14:creationId xmlns:p14="http://schemas.microsoft.com/office/powerpoint/2010/main" val="22421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vyhlášky č. 335/1997 Sb.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556793"/>
            <a:ext cx="871296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Označování - pivo</a:t>
            </a:r>
            <a:r>
              <a:rPr lang="cs-CZ" dirty="0" smtClean="0"/>
              <a:t> </a:t>
            </a:r>
          </a:p>
          <a:p>
            <a:r>
              <a:rPr lang="cs-CZ" dirty="0" smtClean="0"/>
              <a:t>název druhu a skupiny – skupinu lze upřesnit hodnotou EPM v %hm.</a:t>
            </a:r>
          </a:p>
          <a:p>
            <a:r>
              <a:rPr lang="cs-CZ" dirty="0" smtClean="0"/>
              <a:t>Obsah alkoholu – všechna piva mimo nealko – ≤ 1,2%obj. alk. dle 335/1997, nad 1,2%obj. alk. dle 1169/2011</a:t>
            </a:r>
          </a:p>
          <a:p>
            <a:r>
              <a:rPr lang="cs-CZ" dirty="0" smtClean="0"/>
              <a:t>Způsob kvašení (svrchní, kvašení v lahvi) – v názvu</a:t>
            </a:r>
          </a:p>
          <a:p>
            <a:r>
              <a:rPr lang="cs-CZ" dirty="0" smtClean="0"/>
              <a:t>Barva (tmavé, polotmavé, řezané</a:t>
            </a:r>
            <a:r>
              <a:rPr lang="cs-CZ" dirty="0"/>
              <a:t>) – v </a:t>
            </a:r>
            <a:r>
              <a:rPr lang="cs-CZ" dirty="0" smtClean="0"/>
              <a:t>názvu</a:t>
            </a:r>
          </a:p>
          <a:p>
            <a:r>
              <a:rPr lang="cs-CZ" dirty="0" smtClean="0"/>
              <a:t>Nefiltrované – neodstraněny neusazené </a:t>
            </a:r>
            <a:r>
              <a:rPr lang="cs-CZ" dirty="0"/>
              <a:t>kvasnice– v </a:t>
            </a:r>
            <a:r>
              <a:rPr lang="cs-CZ" dirty="0" smtClean="0"/>
              <a:t>názvu</a:t>
            </a:r>
          </a:p>
          <a:p>
            <a:r>
              <a:rPr lang="cs-CZ" dirty="0"/>
              <a:t>Kvasnicové – v </a:t>
            </a:r>
            <a:r>
              <a:rPr lang="cs-CZ" dirty="0" smtClean="0"/>
              <a:t>názvu</a:t>
            </a:r>
          </a:p>
          <a:p>
            <a:r>
              <a:rPr lang="cs-CZ" dirty="0"/>
              <a:t>Ochucené – v </a:t>
            </a:r>
            <a:r>
              <a:rPr lang="cs-CZ" dirty="0" smtClean="0"/>
              <a:t>názvu</a:t>
            </a:r>
          </a:p>
          <a:p>
            <a:r>
              <a:rPr lang="cs-CZ" dirty="0" smtClean="0"/>
              <a:t>Údaj o druhu obiloviny, pokud bylo vyrobeno z jiných obilovin – v názvu</a:t>
            </a:r>
          </a:p>
          <a:p>
            <a:r>
              <a:rPr lang="cs-CZ" dirty="0" smtClean="0"/>
              <a:t>Informace o případném použití přírodní minerální vody</a:t>
            </a:r>
          </a:p>
          <a:p>
            <a:r>
              <a:rPr lang="cs-CZ" dirty="0" smtClean="0"/>
              <a:t>V obchodním názvu lze použít specifické označení pivního stylu (IPA, Porter,….)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35696" y="5589240"/>
            <a:ext cx="669674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Povinné - Svrchně kvašené nefiltrované pšeničné silné pivo – tmavé</a:t>
            </a:r>
          </a:p>
          <a:p>
            <a:r>
              <a:rPr lang="cs-CZ" sz="2000" b="1" dirty="0" smtClean="0"/>
              <a:t>Dobrovolné – </a:t>
            </a:r>
            <a:r>
              <a:rPr lang="cs-CZ" sz="2000" b="1" dirty="0" err="1" smtClean="0"/>
              <a:t>weizenbock</a:t>
            </a:r>
            <a:r>
              <a:rPr lang="cs-CZ" sz="2000" b="1" dirty="0" smtClean="0"/>
              <a:t>, EPM v %hm.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828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Etikety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6699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u="sng" dirty="0" smtClean="0"/>
              <a:t>Extrakt původní mladiny</a:t>
            </a:r>
            <a:endParaRPr lang="en-US" b="1" u="sng" dirty="0" smtClean="0"/>
          </a:p>
          <a:p>
            <a:pPr marL="0" lvl="1" indent="0">
              <a:buNone/>
              <a:defRPr/>
            </a:pPr>
            <a:r>
              <a:rPr lang="cs-CZ" sz="3100" dirty="0" smtClean="0"/>
              <a:t>uvedení </a:t>
            </a:r>
            <a:r>
              <a:rPr lang="cs-CZ" sz="3100" dirty="0"/>
              <a:t>čísla/slovního údaje naznačujícího extrakt původní mladiny (BEZ UVEDENÍ JEDNOTKY) je možné – ale je považováno za „zpřesnění“ a pivo bude </a:t>
            </a:r>
            <a:r>
              <a:rPr lang="cs-CZ" sz="3100" dirty="0" smtClean="0"/>
              <a:t>laboratoří vyhodnoceno </a:t>
            </a:r>
            <a:r>
              <a:rPr lang="cs-CZ" sz="3100" dirty="0"/>
              <a:t>na toto číslo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Např. </a:t>
            </a:r>
            <a:r>
              <a:rPr lang="cs-CZ" i="1" dirty="0"/>
              <a:t>obchodní název</a:t>
            </a:r>
            <a:r>
              <a:rPr lang="cs-CZ" dirty="0"/>
              <a:t>: 10/Desítka – skupina „výčepní pivo“ (</a:t>
            </a:r>
            <a:r>
              <a:rPr lang="cs-CZ" i="1" dirty="0"/>
              <a:t>s možností extraktu původní mladiny 7-10%hm</a:t>
            </a:r>
            <a:r>
              <a:rPr lang="cs-CZ" dirty="0"/>
              <a:t>.) – v laboratoři bude hodnoceno na extrakt původní mladiny 10%hm.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/>
              <a:t>Uvedení čísla se ° nebo jen % = nesprávné označení</a:t>
            </a:r>
          </a:p>
          <a:p>
            <a:pPr marL="457200" lvl="1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2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48064" y="1700809"/>
            <a:ext cx="3538736" cy="4752528"/>
          </a:xfrm>
        </p:spPr>
        <p:txBody>
          <a:bodyPr>
            <a:normAutofit/>
          </a:bodyPr>
          <a:lstStyle/>
          <a:p>
            <a:r>
              <a:rPr lang="cs-CZ" dirty="0" smtClean="0"/>
              <a:t>Holba 13,51%</a:t>
            </a:r>
          </a:p>
          <a:p>
            <a:r>
              <a:rPr lang="cs-CZ" dirty="0"/>
              <a:t>Holba Speciál </a:t>
            </a:r>
            <a:r>
              <a:rPr lang="cs-CZ" dirty="0" smtClean="0"/>
              <a:t>13</a:t>
            </a:r>
            <a:r>
              <a:rPr lang="cs-CZ" dirty="0" smtClean="0">
                <a:solidFill>
                  <a:srgbClr val="FF0000"/>
                </a:solidFill>
              </a:rPr>
              <a:t>%</a:t>
            </a:r>
            <a:r>
              <a:rPr lang="cs-CZ" dirty="0" smtClean="0"/>
              <a:t> = Světlé </a:t>
            </a:r>
            <a:r>
              <a:rPr lang="cs-CZ" dirty="0"/>
              <a:t>speciální </a:t>
            </a:r>
            <a:r>
              <a:rPr lang="cs-CZ" dirty="0" smtClean="0"/>
              <a:t>pivo, … </a:t>
            </a:r>
            <a:r>
              <a:rPr lang="cs-CZ" dirty="0"/>
              <a:t>inspirováno nadmořskou výškou kopce Šerák 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8738"/>
          <a:stretch/>
        </p:blipFill>
        <p:spPr>
          <a:xfrm>
            <a:off x="251520" y="1124744"/>
            <a:ext cx="48245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1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vyhlášky č. 335/1997 Sb.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/>
              <a:t>Označování - nápoje </a:t>
            </a:r>
            <a:r>
              <a:rPr lang="cs-CZ" b="1" u="sng" dirty="0"/>
              <a:t>na bázi piva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300" dirty="0"/>
              <a:t>Pouze název skupiny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300" dirty="0"/>
              <a:t>Míchané nápoje z piva – skupina použitého piva + označení ochucující složky + jejich % podíl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5085184"/>
            <a:ext cx="8229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300" dirty="0"/>
              <a:t>Míchaný nápoj z piva – složení: pivo ležák 60% (….), limonáda 40% (….)</a:t>
            </a:r>
          </a:p>
        </p:txBody>
      </p:sp>
    </p:spTree>
    <p:extLst>
      <p:ext uri="{BB962C8B-B14F-4D97-AF65-F5344CB8AC3E}">
        <p14:creationId xmlns:p14="http://schemas.microsoft.com/office/powerpoint/2010/main" val="1716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Novela vyhlášky č. 335/1997 Sb.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Požadavky na jakost - § 19 + tabulka 1 </a:t>
            </a:r>
            <a:r>
              <a:rPr lang="cs-CZ" dirty="0" err="1" smtClean="0"/>
              <a:t>příl</a:t>
            </a:r>
            <a:r>
              <a:rPr lang="cs-CZ" dirty="0" smtClean="0"/>
              <a:t>. 8</a:t>
            </a:r>
          </a:p>
          <a:p>
            <a:pPr>
              <a:buFontTx/>
              <a:buChar char="-"/>
            </a:pPr>
            <a:r>
              <a:rPr lang="cs-CZ" dirty="0" smtClean="0"/>
              <a:t>Odstraněna tabulka k senzorickým vlastnostem – pouze „chuť, vůně a ostatní smyslové požadavky na pivo a nápoje na bázi piva musí být charakteristické pro deklarovaný druh a skupinu výrobků a musí být bez cizích vůní a chutí“</a:t>
            </a:r>
          </a:p>
          <a:p>
            <a:pPr>
              <a:buFontTx/>
              <a:buChar char="-"/>
            </a:pPr>
            <a:r>
              <a:rPr lang="cs-CZ" dirty="0" smtClean="0"/>
              <a:t>Tab. 1 </a:t>
            </a:r>
            <a:r>
              <a:rPr lang="cs-CZ" dirty="0" err="1" smtClean="0"/>
              <a:t>fyz</a:t>
            </a:r>
            <a:r>
              <a:rPr lang="cs-CZ" dirty="0" smtClean="0"/>
              <a:t>.-</a:t>
            </a:r>
            <a:r>
              <a:rPr lang="cs-CZ" dirty="0" err="1" smtClean="0"/>
              <a:t>chem</a:t>
            </a:r>
            <a:r>
              <a:rPr lang="cs-CZ" dirty="0" smtClean="0"/>
              <a:t>. požadavky:</a:t>
            </a:r>
          </a:p>
          <a:p>
            <a:pPr lvl="1">
              <a:buFontTx/>
              <a:buChar char="-"/>
            </a:pPr>
            <a:r>
              <a:rPr lang="cs-CZ" dirty="0" smtClean="0"/>
              <a:t>EPM – výpočet dle velkého </a:t>
            </a:r>
            <a:r>
              <a:rPr lang="cs-CZ" dirty="0" err="1" smtClean="0"/>
              <a:t>Ballingova</a:t>
            </a:r>
            <a:r>
              <a:rPr lang="cs-CZ" dirty="0" smtClean="0"/>
              <a:t> vzorce, zaokrouhluje se na celé číslo dolů</a:t>
            </a:r>
          </a:p>
          <a:p>
            <a:pPr lvl="1">
              <a:buFontTx/>
              <a:buChar char="-"/>
            </a:pPr>
            <a:r>
              <a:rPr lang="cs-CZ" dirty="0" smtClean="0"/>
              <a:t>Alkohol – odchylky pro pivo s obsahem alkoholu do 5,5%obj. = </a:t>
            </a:r>
            <a:r>
              <a:rPr lang="cs-CZ" dirty="0" smtClean="0">
                <a:latin typeface="Arial"/>
                <a:cs typeface="Arial"/>
              </a:rPr>
              <a:t>± </a:t>
            </a:r>
            <a:r>
              <a:rPr lang="cs-CZ" dirty="0"/>
              <a:t>0,5%obj</a:t>
            </a:r>
            <a:r>
              <a:rPr lang="cs-CZ" dirty="0" smtClean="0"/>
              <a:t>., nad 5,5%obj.= </a:t>
            </a:r>
            <a:r>
              <a:rPr lang="cs-CZ" dirty="0" smtClean="0">
                <a:latin typeface="Arial"/>
                <a:cs typeface="Arial"/>
              </a:rPr>
              <a:t>± </a:t>
            </a:r>
            <a:r>
              <a:rPr lang="cs-CZ" dirty="0"/>
              <a:t>1%obj</a:t>
            </a:r>
            <a:r>
              <a:rPr lang="cs-CZ" dirty="0" smtClean="0"/>
              <a:t>. (</a:t>
            </a:r>
            <a:r>
              <a:rPr lang="cs-CZ" dirty="0" err="1" smtClean="0"/>
              <a:t>příl</a:t>
            </a:r>
            <a:r>
              <a:rPr lang="cs-CZ" dirty="0" smtClean="0"/>
              <a:t>. XII </a:t>
            </a:r>
            <a:r>
              <a:rPr lang="cs-CZ" dirty="0" err="1" smtClean="0"/>
              <a:t>nař</a:t>
            </a:r>
            <a:r>
              <a:rPr lang="cs-CZ" dirty="0" smtClean="0"/>
              <a:t>. 1169)</a:t>
            </a:r>
          </a:p>
          <a:p>
            <a:pPr lvl="1">
              <a:buFontTx/>
              <a:buChar char="-"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9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4258816" cy="4669979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Uvádění na trh</a:t>
            </a:r>
          </a:p>
          <a:p>
            <a:r>
              <a:rPr lang="cs-CZ" dirty="0" smtClean="0"/>
              <a:t>Pivo a nápoje na bázi piva musí být chráněny před přímým slunečním světlem a před mrazem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vyhlášky č. 335/1997 Sb.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-118" r="5747" b="118"/>
          <a:stretch/>
        </p:blipFill>
        <p:spPr>
          <a:xfrm rot="5400000">
            <a:off x="4004664" y="2131240"/>
            <a:ext cx="4889432" cy="37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Nařízení (ES) č. 178/2002 - obecná bezpečnost</a:t>
            </a:r>
          </a:p>
          <a:p>
            <a:r>
              <a:rPr lang="cs-CZ" dirty="0" smtClean="0"/>
              <a:t>Čl. 16 = obchodní úprava – žádná informace, reklama, obchodní úprava… nesmí uvádět spotřebitele v omyl</a:t>
            </a:r>
          </a:p>
          <a:p>
            <a:r>
              <a:rPr lang="cs-CZ" dirty="0" smtClean="0"/>
              <a:t>Čl. 17 = povinnosti – každý v potravinovém řetězci je zodpovědný za „svoji“ část produkce</a:t>
            </a:r>
          </a:p>
          <a:p>
            <a:r>
              <a:rPr lang="cs-CZ" dirty="0" smtClean="0"/>
              <a:t>Čl. 18 = sledovatelnost </a:t>
            </a:r>
          </a:p>
          <a:p>
            <a:pPr lvl="1"/>
            <a:r>
              <a:rPr lang="cs-CZ" dirty="0" smtClean="0"/>
              <a:t>musí být zajištěna ve všech fázích výroby, zpracování a distribuce</a:t>
            </a:r>
          </a:p>
          <a:p>
            <a:pPr lvl="1"/>
            <a:r>
              <a:rPr lang="cs-CZ" dirty="0"/>
              <a:t>krok vpřed a krok </a:t>
            </a:r>
            <a:r>
              <a:rPr lang="cs-CZ" dirty="0" smtClean="0"/>
              <a:t>vzad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Čl. 19 = odpovědnost za potraviny – potravina není v souladu s požadavky na bezpečnost potravin =</a:t>
            </a:r>
            <a:r>
              <a:rPr lang="en-US" sz="3200" dirty="0" smtClean="0"/>
              <a:t>&gt;</a:t>
            </a:r>
            <a:r>
              <a:rPr lang="cs-CZ" sz="3200" dirty="0" smtClean="0"/>
              <a:t> stažení potraviny z oběhu, informování kontrolních orgánů, případně informovat spotřebitele (pokud už se k nim potravina mohla dostat)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(ES) č. 178/2002</a:t>
            </a:r>
          </a:p>
        </p:txBody>
      </p:sp>
    </p:spTree>
    <p:extLst>
      <p:ext uri="{BB962C8B-B14F-4D97-AF65-F5344CB8AC3E}">
        <p14:creationId xmlns:p14="http://schemas.microsoft.com/office/powerpoint/2010/main" val="10444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4"/>
          <p:cNvSpPr>
            <a:spLocks noGrp="1" noChangeArrowheads="1"/>
          </p:cNvSpPr>
          <p:nvPr>
            <p:ph type="title"/>
          </p:nvPr>
        </p:nvSpPr>
        <p:spPr>
          <a:xfrm>
            <a:off x="467544" y="571500"/>
            <a:ext cx="8280920" cy="985292"/>
          </a:xfrm>
        </p:spPr>
        <p:txBody>
          <a:bodyPr>
            <a:normAutofit/>
          </a:bodyPr>
          <a:lstStyle/>
          <a:p>
            <a:r>
              <a:rPr lang="cs-CZ" dirty="0"/>
              <a:t>Novela vyhlášky č. 335/1997 Sb.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r>
              <a:rPr lang="cs-CZ" dirty="0"/>
              <a:t>Platnost</a:t>
            </a:r>
          </a:p>
          <a:p>
            <a:pPr lvl="1"/>
            <a:r>
              <a:rPr lang="cs-CZ" dirty="0"/>
              <a:t>Vydání </a:t>
            </a:r>
            <a:r>
              <a:rPr lang="cs-CZ" dirty="0" smtClean="0"/>
              <a:t>zatím bez přesného data </a:t>
            </a:r>
            <a:endParaRPr lang="cs-CZ" dirty="0"/>
          </a:p>
          <a:p>
            <a:r>
              <a:rPr lang="cs-CZ" dirty="0"/>
              <a:t>Účinnost</a:t>
            </a:r>
          </a:p>
          <a:p>
            <a:pPr lvl="1"/>
            <a:r>
              <a:rPr lang="cs-CZ" dirty="0"/>
              <a:t>Předpokládá se min. 6 </a:t>
            </a:r>
            <a:r>
              <a:rPr lang="cs-CZ" dirty="0" smtClean="0"/>
              <a:t>měsíců od vstupu v platnost</a:t>
            </a:r>
          </a:p>
        </p:txBody>
      </p:sp>
    </p:spTree>
    <p:extLst>
      <p:ext uri="{BB962C8B-B14F-4D97-AF65-F5344CB8AC3E}">
        <p14:creationId xmlns:p14="http://schemas.microsoft.com/office/powerpoint/2010/main" val="115286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656184"/>
          </a:xfrm>
        </p:spPr>
        <p:txBody>
          <a:bodyPr>
            <a:noAutofit/>
          </a:bodyPr>
          <a:lstStyle/>
          <a:p>
            <a:r>
              <a:rPr lang="cs-CZ" sz="3600" smtClean="0"/>
              <a:t>Etikety–souhrn </a:t>
            </a:r>
            <a:r>
              <a:rPr lang="cs-CZ" sz="3600" dirty="0" smtClean="0"/>
              <a:t>povinných </a:t>
            </a:r>
            <a:br>
              <a:rPr lang="cs-CZ" sz="3600" dirty="0" smtClean="0"/>
            </a:br>
            <a:r>
              <a:rPr lang="cs-CZ" sz="3600" dirty="0" smtClean="0"/>
              <a:t>informací dle nařízení 1169/2011 a vyhlášky</a:t>
            </a:r>
            <a:endParaRPr lang="cs-CZ" sz="36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8856984" cy="4669979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Název – dle 1169/2011 zákonný název =</a:t>
            </a:r>
            <a:r>
              <a:rPr lang="en-US" sz="1400" dirty="0" smtClean="0"/>
              <a:t>&gt; </a:t>
            </a:r>
            <a:r>
              <a:rPr lang="en-US" sz="1400" dirty="0" err="1" smtClean="0"/>
              <a:t>kategori</a:t>
            </a:r>
            <a:r>
              <a:rPr lang="cs-CZ" sz="1400" dirty="0" err="1" smtClean="0"/>
              <a:t>zace</a:t>
            </a:r>
            <a:r>
              <a:rPr lang="cs-CZ" sz="1400" dirty="0" smtClean="0"/>
              <a:t> dle 335/1997 Sb. + údaje o provedených úpravách (pasterace, apod.)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Seznam složek – uvozeno „složení“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Vyznačení alergenů – zvýrazněním ve složení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Zdůrazněné </a:t>
            </a:r>
            <a:r>
              <a:rPr lang="cs-CZ" sz="1400" dirty="0" smtClean="0"/>
              <a:t>složky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Čisté množství potraviny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DMT/DP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Podmínky úchovy – dle </a:t>
            </a:r>
            <a:r>
              <a:rPr lang="cs-CZ" sz="1400" dirty="0" err="1" smtClean="0"/>
              <a:t>vyhl</a:t>
            </a:r>
            <a:r>
              <a:rPr lang="cs-CZ" sz="1400" dirty="0" smtClean="0"/>
              <a:t>. 335/1997 Sb. mají být chráněny před mrazem a přímým slunečním zářením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PPP (jméno/obchodní název, adresa)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Země původu – pokud by to bylo zavádějící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/>
              <a:t>Návod k použití, pokud by bez návodu nešlo použít </a:t>
            </a:r>
            <a:r>
              <a:rPr lang="cs-CZ" sz="1400" dirty="0" smtClean="0">
                <a:sym typeface="Wingdings" panose="05000000000000000000" pitchFamily="2" charset="2"/>
              </a:rPr>
              <a:t>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>
                <a:sym typeface="Wingdings" panose="05000000000000000000" pitchFamily="2" charset="2"/>
              </a:rPr>
              <a:t>Obsah alkoholu – dle 1169/2011 u nápojů </a:t>
            </a:r>
            <a:r>
              <a:rPr lang="en-US" sz="1400" dirty="0" smtClean="0">
                <a:sym typeface="Wingdings" panose="05000000000000000000" pitchFamily="2" charset="2"/>
              </a:rPr>
              <a:t>&gt;</a:t>
            </a:r>
            <a:r>
              <a:rPr lang="cs-CZ" sz="1400" dirty="0" smtClean="0">
                <a:sym typeface="Wingdings" panose="05000000000000000000" pitchFamily="2" charset="2"/>
              </a:rPr>
              <a:t>1,2%obj., pro ostatní ve </a:t>
            </a:r>
            <a:r>
              <a:rPr lang="cs-CZ" sz="1400" dirty="0" err="1" smtClean="0">
                <a:sym typeface="Wingdings" panose="05000000000000000000" pitchFamily="2" charset="2"/>
              </a:rPr>
              <a:t>vyhl</a:t>
            </a:r>
            <a:r>
              <a:rPr lang="cs-CZ" sz="1400" dirty="0" smtClean="0">
                <a:sym typeface="Wingdings" panose="05000000000000000000" pitchFamily="2" charset="2"/>
              </a:rPr>
              <a:t>. 335/1997Sb. – skutečná hodnota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>
                <a:sym typeface="Wingdings" panose="05000000000000000000" pitchFamily="2" charset="2"/>
              </a:rPr>
              <a:t>Výživové údaje – pro nápoje </a:t>
            </a:r>
            <a:r>
              <a:rPr lang="en-US" sz="1400" dirty="0" smtClean="0">
                <a:sym typeface="Wingdings" panose="05000000000000000000" pitchFamily="2" charset="2"/>
              </a:rPr>
              <a:t>&gt;</a:t>
            </a:r>
            <a:r>
              <a:rPr lang="cs-CZ" sz="1400" dirty="0" smtClean="0">
                <a:sym typeface="Wingdings" panose="05000000000000000000" pitchFamily="2" charset="2"/>
              </a:rPr>
              <a:t>1,2%obj. alk. nepovinné, pokud uvedeno pak dle 1169/2011 (všechny údaje nebo pouze energetická hodnota)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>
                <a:sym typeface="Wingdings" panose="05000000000000000000" pitchFamily="2" charset="2"/>
              </a:rPr>
              <a:t>Povinné údaje o použití sladidel, balících plynů – příloha III </a:t>
            </a:r>
            <a:r>
              <a:rPr lang="cs-CZ" sz="1400" dirty="0" err="1" smtClean="0">
                <a:sym typeface="Wingdings" panose="05000000000000000000" pitchFamily="2" charset="2"/>
              </a:rPr>
              <a:t>nař</a:t>
            </a:r>
            <a:r>
              <a:rPr lang="cs-CZ" sz="1400" dirty="0" smtClean="0">
                <a:sym typeface="Wingdings" panose="05000000000000000000" pitchFamily="2" charset="2"/>
              </a:rPr>
              <a:t>. 1169/2011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>
                <a:sym typeface="Wingdings" panose="05000000000000000000" pitchFamily="2" charset="2"/>
              </a:rPr>
              <a:t>informace z </a:t>
            </a:r>
            <a:r>
              <a:rPr lang="cs-CZ" sz="1400" dirty="0" err="1" smtClean="0">
                <a:sym typeface="Wingdings" panose="05000000000000000000" pitchFamily="2" charset="2"/>
              </a:rPr>
              <a:t>vyhl</a:t>
            </a:r>
            <a:r>
              <a:rPr lang="cs-CZ" sz="1400" dirty="0" smtClean="0">
                <a:sym typeface="Wingdings" panose="05000000000000000000" pitchFamily="2" charset="2"/>
              </a:rPr>
              <a:t>. 335/1997 Sb. – způsob kvašení (svrchně kvašené, kvašení v lahvi); nefiltrované, kvasnicové; barva (tmavé, polotmavé, řezané); ochucené; druh obiloviny, pokud nebyl použit ječmen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sz="1400" dirty="0" smtClean="0">
                <a:sym typeface="Wingdings" panose="05000000000000000000" pitchFamily="2" charset="2"/>
              </a:rPr>
              <a:t>Dobrovolný údaj o % EPM v %hm.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568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Etikety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6699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b="1" u="sng" dirty="0" smtClean="0"/>
              <a:t>Kvasnice ve složení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err="1" smtClean="0"/>
              <a:t>Vyhl</a:t>
            </a:r>
            <a:r>
              <a:rPr lang="cs-CZ" dirty="0" smtClean="0"/>
              <a:t>. 335/1997 Sb. – rozlišuje piva nefiltrovaná a kvasnicová =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</a:p>
          <a:p>
            <a:pPr lvl="1">
              <a:buFontTx/>
              <a:buChar char="-"/>
            </a:pPr>
            <a:r>
              <a:rPr lang="cs-CZ" dirty="0" smtClean="0"/>
              <a:t>Nebyla provedena filtrace, v pivu „zbytky“ kvasnic = nefiltrované pivo = </a:t>
            </a:r>
            <a:r>
              <a:rPr lang="cs-CZ" dirty="0" err="1" smtClean="0"/>
              <a:t>info</a:t>
            </a:r>
            <a:r>
              <a:rPr lang="cs-CZ" dirty="0" smtClean="0"/>
              <a:t> na etiketě, příp. doplňující informace o zákalu – KVASNICE VE SLOŽENÍ NEUVÁDĚT!!!</a:t>
            </a:r>
          </a:p>
          <a:p>
            <a:pPr lvl="1">
              <a:buFontTx/>
              <a:buChar char="-"/>
            </a:pPr>
            <a:r>
              <a:rPr lang="cs-CZ" dirty="0" smtClean="0"/>
              <a:t>Do hotového piva přidány kvasnice nebo rozkvašená mladina = kvasnicové pivo = </a:t>
            </a:r>
            <a:r>
              <a:rPr lang="cs-CZ" dirty="0" err="1" smtClean="0"/>
              <a:t>info</a:t>
            </a:r>
            <a:r>
              <a:rPr lang="cs-CZ" dirty="0" smtClean="0"/>
              <a:t> na etiketě a ve složení kvasnice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0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0032" y="4604593"/>
            <a:ext cx="3826768" cy="1776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Doporučení: </a:t>
            </a:r>
          </a:p>
          <a:p>
            <a:pPr marL="0" indent="0">
              <a:buNone/>
            </a:pPr>
            <a:r>
              <a:rPr lang="cs-CZ" dirty="0" smtClean="0"/>
              <a:t>Nedávat jako součást složení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51906"/>
            <a:ext cx="4608512" cy="4932880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>
          <a:xfrm rot="1953951">
            <a:off x="251520" y="5157192"/>
            <a:ext cx="1368152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7291447">
            <a:off x="4004575" y="3639060"/>
            <a:ext cx="2195649" cy="2219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796136" y="2204864"/>
            <a:ext cx="28906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Složení: …. chmelové produkty, obsahuje pivovarské kvasnice.</a:t>
            </a:r>
          </a:p>
        </p:txBody>
      </p:sp>
    </p:spTree>
    <p:extLst>
      <p:ext uri="{BB962C8B-B14F-4D97-AF65-F5344CB8AC3E}">
        <p14:creationId xmlns:p14="http://schemas.microsoft.com/office/powerpoint/2010/main" val="48852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Minimální trvanlivost do „konkrétní datum“</a:t>
            </a:r>
            <a:endParaRPr lang="cs-CZ" dirty="0" smtClean="0"/>
          </a:p>
          <a:p>
            <a:r>
              <a:rPr lang="cs-CZ" dirty="0" smtClean="0"/>
              <a:t>Minimální trvanlivost do 29.2.2017 - NE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Etikety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0078"/>
            <a:ext cx="2453258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7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264696" cy="136207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51720" y="4797152"/>
            <a:ext cx="4392488" cy="1362075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err="1" smtClean="0"/>
              <a:t>michaela.mezerova</a:t>
            </a:r>
            <a:r>
              <a:rPr lang="en-US" sz="2400" dirty="0" smtClean="0"/>
              <a:t>@</a:t>
            </a:r>
            <a:r>
              <a:rPr lang="cs-CZ" sz="2400" dirty="0" smtClean="0"/>
              <a:t>szpi.gov.cz</a:t>
            </a:r>
          </a:p>
          <a:p>
            <a:r>
              <a:rPr lang="cs-CZ" sz="2400" dirty="0" smtClean="0"/>
              <a:t>www.szpi.gov.cz</a:t>
            </a:r>
          </a:p>
          <a:p>
            <a:r>
              <a:rPr lang="cs-CZ" sz="2400" dirty="0" smtClean="0"/>
              <a:t>www.potravinynapranyri.cz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smtClean="0"/>
              <a:t>Vztahuje se na hygienu výroby piva i ostatních provozů a míst, kde se potraviny vyrábí, skladují, apod.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Nařízení (ES) č. 852/2004</a:t>
            </a:r>
          </a:p>
        </p:txBody>
      </p:sp>
    </p:spTree>
    <p:extLst>
      <p:ext uri="{BB962C8B-B14F-4D97-AF65-F5344CB8AC3E}">
        <p14:creationId xmlns:p14="http://schemas.microsoft.com/office/powerpoint/2010/main" val="228566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Nápoj s více než 20%obj. alk. – povinnost uvést PPP, který potravinu vyrobil (§6 odst. 1 písm. c) )</a:t>
            </a:r>
          </a:p>
          <a:p>
            <a:r>
              <a:rPr lang="cs-CZ" dirty="0" smtClean="0"/>
              <a:t>Co je to malé množství (=</a:t>
            </a:r>
            <a:r>
              <a:rPr lang="en-US" dirty="0" smtClean="0"/>
              <a:t>&gt;</a:t>
            </a:r>
            <a:r>
              <a:rPr lang="cs-CZ" dirty="0" smtClean="0"/>
              <a:t>osvobození od uvádění výživových údajů) - § 6 odst. 4</a:t>
            </a:r>
          </a:p>
          <a:p>
            <a:pPr lvl="1"/>
            <a:r>
              <a:rPr lang="cs-CZ" dirty="0" smtClean="0"/>
              <a:t>Přímo konečnému spotřebiteli nebo do místního maloobchodu</a:t>
            </a:r>
          </a:p>
          <a:p>
            <a:pPr lvl="1"/>
            <a:r>
              <a:rPr lang="cs-CZ" dirty="0" smtClean="0"/>
              <a:t>Vyrobeno v podniku s max. ročním obratem 20mil.Kč a max. průměr. přepočteným počtem zaměstnanců do 10</a:t>
            </a:r>
          </a:p>
          <a:p>
            <a:pPr>
              <a:buFont typeface="Calibri" panose="020F0502020204030204" pitchFamily="34" charset="0"/>
              <a:buChar char="‼"/>
            </a:pPr>
            <a:r>
              <a:rPr lang="cs-CZ" dirty="0" smtClean="0">
                <a:solidFill>
                  <a:srgbClr val="FF0000"/>
                </a:solidFill>
              </a:rPr>
              <a:t>V březnu zpráva EK – reálně se uvažuje o povinném značení složení a výživových údajů pro </a:t>
            </a:r>
            <a:r>
              <a:rPr lang="cs-CZ" dirty="0" err="1" smtClean="0">
                <a:solidFill>
                  <a:srgbClr val="FF0000"/>
                </a:solidFill>
              </a:rPr>
              <a:t>alkonápoje</a:t>
            </a:r>
            <a:r>
              <a:rPr lang="cs-CZ" dirty="0" smtClean="0">
                <a:solidFill>
                  <a:srgbClr val="FF0000"/>
                </a:solidFill>
              </a:rPr>
              <a:t> nad 1,2%obj. alk. !!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o potravinách - novinky</a:t>
            </a:r>
          </a:p>
        </p:txBody>
      </p:sp>
    </p:spTree>
    <p:extLst>
      <p:ext uri="{BB962C8B-B14F-4D97-AF65-F5344CB8AC3E}">
        <p14:creationId xmlns:p14="http://schemas.microsoft.com/office/powerpoint/2010/main" val="14883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813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§ 9b – česká potravina</a:t>
            </a:r>
          </a:p>
          <a:p>
            <a:r>
              <a:rPr lang="cs-CZ" dirty="0" smtClean="0"/>
              <a:t>„česká potravina“ nebo cokoli naznačující původ v ČR</a:t>
            </a:r>
          </a:p>
          <a:p>
            <a:pPr lvl="1"/>
            <a:r>
              <a:rPr lang="cs-CZ" dirty="0" smtClean="0"/>
              <a:t>Pro pivo - min. 75% složek (v okamžiku použití) z ČR + výroba v ČR – pro nápoje se do toho započítává i voda.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Vyrobeno v ČR (nebo obdoba) – výroba probíhá jen na území ČR (samostatné balení není výroba</a:t>
            </a:r>
            <a:r>
              <a:rPr lang="cs-CZ" sz="32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Podmínky (pravidla pro značku) jsou uvedeny v příloze vyhlášky č. 417/2016 Sb., o označování (platí od 1.1.2017)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Zákon o potravinách - novinky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Informace nesmí obsahovat zavádějící údaje - „domácí“, „čerstvý“, „živý“, „čistý“, „přírodní“, „pravý“ - § 2 odst. 1 písm. a) </a:t>
            </a:r>
          </a:p>
          <a:p>
            <a:r>
              <a:rPr lang="cs-CZ" sz="3200" dirty="0" smtClean="0"/>
              <a:t>Není zavádějící (§ 2 odst. 4 písm. a) a b) )</a:t>
            </a:r>
          </a:p>
          <a:p>
            <a:pPr lvl="1"/>
            <a:r>
              <a:rPr lang="cs-CZ" sz="2800" dirty="0" smtClean="0"/>
              <a:t>pokud je to součást názvu druhu, skupiny, podskupiny nebo v přímo použitelných předpisech EU</a:t>
            </a:r>
          </a:p>
          <a:p>
            <a:pPr lvl="1"/>
            <a:r>
              <a:rPr lang="cs-CZ" dirty="0" smtClean="0"/>
              <a:t>Pokud je to součást popisné informace, použití je odůvodněné a neuvádí spotřebitele v omyl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Tyto části platí </a:t>
            </a:r>
            <a:r>
              <a:rPr lang="cs-CZ" sz="3200" dirty="0"/>
              <a:t>od 1.7.2017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Vyhláška </a:t>
            </a:r>
            <a:r>
              <a:rPr lang="cs-CZ" sz="4000" dirty="0" smtClean="0"/>
              <a:t>č. 417/2016 Sb., o </a:t>
            </a:r>
            <a:r>
              <a:rPr lang="cs-CZ" sz="4000" dirty="0"/>
              <a:t>označování</a:t>
            </a:r>
          </a:p>
        </p:txBody>
      </p:sp>
    </p:spTree>
    <p:extLst>
      <p:ext uri="{BB962C8B-B14F-4D97-AF65-F5344CB8AC3E}">
        <p14:creationId xmlns:p14="http://schemas.microsoft.com/office/powerpoint/2010/main" val="24552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37223"/>
            <a:ext cx="2857500" cy="214312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Možné jen </a:t>
            </a:r>
            <a:r>
              <a:rPr lang="cs-CZ" dirty="0"/>
              <a:t>na pivu </a:t>
            </a:r>
            <a:r>
              <a:rPr lang="cs-CZ" dirty="0" smtClean="0"/>
              <a:t>„</a:t>
            </a:r>
            <a:r>
              <a:rPr lang="cs-CZ" dirty="0" err="1" smtClean="0"/>
              <a:t>domovarníků</a:t>
            </a:r>
            <a:r>
              <a:rPr lang="cs-CZ" dirty="0" smtClean="0"/>
              <a:t>“ a připravené tradičním </a:t>
            </a:r>
            <a:r>
              <a:rPr lang="cs-CZ" dirty="0"/>
              <a:t>způsobem za použití základních </a:t>
            </a:r>
            <a:r>
              <a:rPr lang="cs-CZ" dirty="0" smtClean="0"/>
              <a:t>surovin</a:t>
            </a:r>
          </a:p>
          <a:p>
            <a:pPr marL="0" indent="0">
              <a:buNone/>
            </a:pPr>
            <a:r>
              <a:rPr lang="cs-CZ" dirty="0" smtClean="0"/>
              <a:t>ALE</a:t>
            </a:r>
          </a:p>
          <a:p>
            <a:r>
              <a:rPr lang="cs-CZ" dirty="0" smtClean="0"/>
              <a:t>TAKOVÉ PIVO NELZE PRODÁVAT </a:t>
            </a:r>
          </a:p>
          <a:p>
            <a:pPr>
              <a:buFontTx/>
              <a:buChar char="-"/>
            </a:pPr>
            <a:r>
              <a:rPr lang="cs-CZ" dirty="0" smtClean="0"/>
              <a:t>z </a:t>
            </a:r>
            <a:r>
              <a:rPr lang="cs-CZ" dirty="0" err="1" smtClean="0"/>
              <a:t>domovarníka</a:t>
            </a:r>
            <a:r>
              <a:rPr lang="cs-CZ" dirty="0" smtClean="0"/>
              <a:t> se stane malý </a:t>
            </a:r>
          </a:p>
          <a:p>
            <a:pPr marL="0" indent="0">
              <a:buNone/>
            </a:pPr>
            <a:r>
              <a:rPr lang="cs-CZ" dirty="0" smtClean="0"/>
              <a:t>pivovar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pivo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0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9" y="1782763"/>
            <a:ext cx="7784041" cy="467042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282154"/>
          </a:xfrm>
        </p:spPr>
        <p:txBody>
          <a:bodyPr>
            <a:normAutofit/>
          </a:bodyPr>
          <a:lstStyle/>
          <a:p>
            <a:pPr algn="just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56176" y="2564904"/>
            <a:ext cx="1800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pro kvasnicové - POUŽITELNÉ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2429</Words>
  <Application>Microsoft Office PowerPoint</Application>
  <PresentationFormat>Předvádění na obrazovce (4:3)</PresentationFormat>
  <Paragraphs>276</Paragraphs>
  <Slides>35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Motiv systému Office</vt:lpstr>
      <vt:lpstr>Potravinářská legislativa pro pivo</vt:lpstr>
      <vt:lpstr>Prezentace aplikace PowerPoint</vt:lpstr>
      <vt:lpstr>Nařízení (ES) č. 178/2002</vt:lpstr>
      <vt:lpstr>Nařízení (ES) č. 852/2004</vt:lpstr>
      <vt:lpstr>Zákon o potravinách - novinky</vt:lpstr>
      <vt:lpstr>Zákon o potravinách - novinky</vt:lpstr>
      <vt:lpstr>Vyhláška č. 417/2016 Sb., o označování</vt:lpstr>
      <vt:lpstr>Domácí pivo</vt:lpstr>
      <vt:lpstr>Prezentace aplikace PowerPoint</vt:lpstr>
      <vt:lpstr>Čerstvé pivo</vt:lpstr>
      <vt:lpstr>Nařízení (EU) č. 1169/2011</vt:lpstr>
      <vt:lpstr>Ochranné známky</vt:lpstr>
      <vt:lpstr>Ochranné známky</vt:lpstr>
      <vt:lpstr>Ochranné známky</vt:lpstr>
      <vt:lpstr>Nařízení (EU) č. 1169/2011</vt:lpstr>
      <vt:lpstr>Nařízení (EU) č. 1169/2011</vt:lpstr>
      <vt:lpstr>Nařízení (EU) č. 1169/2011</vt:lpstr>
      <vt:lpstr>Novela vyhlášky č. 335/1997 Sb.</vt:lpstr>
      <vt:lpstr>Novela vyhlášky č. 335/1997 Sb.</vt:lpstr>
      <vt:lpstr>Novela vyhlášky č. 335/1997 Sb.</vt:lpstr>
      <vt:lpstr>Novela vyhlášky č. 335/1997 Sb.</vt:lpstr>
      <vt:lpstr>Novela vyhlášky č. 335/1997 Sb.</vt:lpstr>
      <vt:lpstr>Novela vyhlášky č. 335/1997 Sb.</vt:lpstr>
      <vt:lpstr>Novela vyhlášky č. 335/1997 Sb.</vt:lpstr>
      <vt:lpstr>Etikety</vt:lpstr>
      <vt:lpstr>Prezentace aplikace PowerPoint</vt:lpstr>
      <vt:lpstr>Novela vyhlášky č. 335/1997 Sb.</vt:lpstr>
      <vt:lpstr>Novela vyhlášky č. 335/1997 Sb.</vt:lpstr>
      <vt:lpstr>Novela vyhlášky č. 335/1997 Sb.</vt:lpstr>
      <vt:lpstr>Novela vyhlášky č. 335/1997 Sb.</vt:lpstr>
      <vt:lpstr>Etikety–souhrn povinných  informací dle nařízení 1169/2011 a vyhlášky</vt:lpstr>
      <vt:lpstr>Etikety</vt:lpstr>
      <vt:lpstr>Prezentace aplikace PowerPoint</vt:lpstr>
      <vt:lpstr>Etikety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Mezerová Michaela, Ing.</cp:lastModifiedBy>
  <cp:revision>262</cp:revision>
  <cp:lastPrinted>2016-03-16T11:38:31Z</cp:lastPrinted>
  <dcterms:created xsi:type="dcterms:W3CDTF">2014-04-22T07:27:12Z</dcterms:created>
  <dcterms:modified xsi:type="dcterms:W3CDTF">2017-03-17T06:46:48Z</dcterms:modified>
</cp:coreProperties>
</file>