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1" r:id="rId4"/>
    <p:sldId id="303" r:id="rId5"/>
    <p:sldId id="300" r:id="rId6"/>
    <p:sldId id="302" r:id="rId7"/>
    <p:sldId id="319" r:id="rId8"/>
    <p:sldId id="292" r:id="rId9"/>
    <p:sldId id="293" r:id="rId10"/>
    <p:sldId id="294" r:id="rId11"/>
    <p:sldId id="304" r:id="rId12"/>
    <p:sldId id="305" r:id="rId13"/>
    <p:sldId id="306" r:id="rId14"/>
    <p:sldId id="307" r:id="rId15"/>
    <p:sldId id="320" r:id="rId16"/>
    <p:sldId id="321" r:id="rId17"/>
    <p:sldId id="322" r:id="rId18"/>
    <p:sldId id="290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C0CF4"/>
    <a:srgbClr val="7E911F"/>
    <a:srgbClr val="92D6A2"/>
    <a:srgbClr val="3399FF"/>
    <a:srgbClr val="66CCFF"/>
    <a:srgbClr val="347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86421" autoAdjust="0"/>
  </p:normalViewPr>
  <p:slideViewPr>
    <p:cSldViewPr snapToGrid="0" snapToObjects="1">
      <p:cViewPr varScale="1">
        <p:scale>
          <a:sx n="65" d="100"/>
          <a:sy n="65" d="100"/>
        </p:scale>
        <p:origin x="1230" y="48"/>
      </p:cViewPr>
      <p:guideLst>
        <p:guide orient="horz" pos="3072"/>
        <p:guide pos="293"/>
      </p:guideLst>
    </p:cSldViewPr>
  </p:slideViewPr>
  <p:outlineViewPr>
    <p:cViewPr>
      <p:scale>
        <a:sx n="33" d="100"/>
        <a:sy n="33" d="100"/>
      </p:scale>
      <p:origin x="0" y="-24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ejka\Documents\PAVEL\SEMINARE\P&#345;edn&#225;&#353;ka%20&#381;eliv%202015%20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Chemické složení piva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6C-48CA-89AE-D9C37DEA073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C-48CA-89AE-D9C37DEA073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C-48CA-89AE-D9C37DEA07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6C-48CA-89AE-D9C37DEA0735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C-48CA-89AE-D9C37DEA0735}"/>
              </c:ext>
            </c:extLst>
          </c:dPt>
          <c:cat>
            <c:strRef>
              <c:f>List1!$A$2:$A$6</c:f>
              <c:strCache>
                <c:ptCount val="5"/>
                <c:pt idx="0">
                  <c:v>voda</c:v>
                </c:pt>
                <c:pt idx="1">
                  <c:v>alkohol </c:v>
                </c:pt>
                <c:pt idx="2">
                  <c:v>sacharidy</c:v>
                </c:pt>
                <c:pt idx="3">
                  <c:v>bílkoviny</c:v>
                </c:pt>
                <c:pt idx="4">
                  <c:v>ostatní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90</c:v>
                </c:pt>
                <c:pt idx="1">
                  <c:v>5</c:v>
                </c:pt>
                <c:pt idx="2">
                  <c:v>4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6C-48CA-89AE-D9C37DEA0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baseline="0"/>
              <a:t>Extrakt piva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025371828521443E-2"/>
          <c:y val="4.1666666666666669E-4"/>
          <c:w val="0.89653018372703408"/>
          <c:h val="0.5438032225138523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List1!$B$2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EC0-423E-B551-C74A00F4E936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 sacharidický zkvasitelný extrakt neprokvašený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List1!$B$3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0-423E-B551-C74A00F4E936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 sacharidický extrakt nezkvasitelný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List1!$B$4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0-423E-B551-C74A00F4E936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daší extraktivní látky nesacharidické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List1!$B$5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0-423E-B551-C74A00F4E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5827792"/>
        <c:axId val="335824264"/>
        <c:axId val="0"/>
      </c:bar3DChart>
      <c:catAx>
        <c:axId val="335827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5824264"/>
        <c:crosses val="autoZero"/>
        <c:auto val="1"/>
        <c:lblAlgn val="ctr"/>
        <c:lblOffset val="100"/>
        <c:noMultiLvlLbl val="0"/>
      </c:catAx>
      <c:valAx>
        <c:axId val="335824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582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1.1922790901137358E-2"/>
          <c:y val="0.67207567804024493"/>
          <c:w val="0.91782108486439218"/>
          <c:h val="0.32792432195975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42F0B-00F3-4FDF-B0E8-30A84ED06C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278FB60-FBBC-4AE3-B6D7-4E8108A2BB37}">
      <dgm:prSet/>
      <dgm:spPr>
        <a:ln>
          <a:solidFill>
            <a:srgbClr val="00B0F0"/>
          </a:solidFill>
        </a:ln>
      </dgm:spPr>
      <dgm:t>
        <a:bodyPr/>
        <a:lstStyle/>
        <a:p>
          <a:pPr rtl="0"/>
          <a:r>
            <a:rPr lang="cs-CZ" b="0" i="0" baseline="0"/>
            <a:t>Látky v pivu</a:t>
          </a:r>
          <a:endParaRPr lang="cs-CZ"/>
        </a:p>
      </dgm:t>
    </dgm:pt>
    <dgm:pt modelId="{16019B9F-220D-4043-841A-70951E133F88}" type="parTrans" cxnId="{A598AE91-2F4F-4254-97CE-5EE54B5815F0}">
      <dgm:prSet/>
      <dgm:spPr/>
      <dgm:t>
        <a:bodyPr/>
        <a:lstStyle/>
        <a:p>
          <a:endParaRPr lang="cs-CZ"/>
        </a:p>
      </dgm:t>
    </dgm:pt>
    <dgm:pt modelId="{894128B1-EB73-406D-9806-BC240BEF458F}" type="sibTrans" cxnId="{A598AE91-2F4F-4254-97CE-5EE54B5815F0}">
      <dgm:prSet/>
      <dgm:spPr/>
      <dgm:t>
        <a:bodyPr/>
        <a:lstStyle/>
        <a:p>
          <a:endParaRPr lang="cs-CZ"/>
        </a:p>
      </dgm:t>
    </dgm:pt>
    <dgm:pt modelId="{5620F7FD-87FC-48F2-B85C-F1C36610FF3B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cs-CZ" b="0" i="0" baseline="0"/>
            <a:t>anorganické</a:t>
          </a:r>
          <a:endParaRPr lang="cs-CZ"/>
        </a:p>
      </dgm:t>
    </dgm:pt>
    <dgm:pt modelId="{6715E07A-C263-4D3C-8E9A-450C9969D034}" type="parTrans" cxnId="{9C71F883-EF69-4C1C-8EA0-455AB35B3C2A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25587DF3-8E5A-49AB-88A3-565C12429B62}" type="sibTrans" cxnId="{9C71F883-EF69-4C1C-8EA0-455AB35B3C2A}">
      <dgm:prSet/>
      <dgm:spPr/>
      <dgm:t>
        <a:bodyPr/>
        <a:lstStyle/>
        <a:p>
          <a:endParaRPr lang="cs-CZ"/>
        </a:p>
      </dgm:t>
    </dgm:pt>
    <dgm:pt modelId="{48E4BF35-C732-4950-BA0F-7E0606BDC3FB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cs-CZ" b="0" i="0" baseline="0"/>
            <a:t>organické</a:t>
          </a:r>
          <a:endParaRPr lang="cs-CZ"/>
        </a:p>
      </dgm:t>
    </dgm:pt>
    <dgm:pt modelId="{9052A09B-9C50-45B8-A639-BFEDACB54C15}" type="parTrans" cxnId="{87CED03B-42F5-4773-B27C-C400E5DB8C78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0413649E-B454-4C79-A99D-9A9E38F2F28B}" type="sibTrans" cxnId="{87CED03B-42F5-4773-B27C-C400E5DB8C78}">
      <dgm:prSet/>
      <dgm:spPr/>
      <dgm:t>
        <a:bodyPr/>
        <a:lstStyle/>
        <a:p>
          <a:endParaRPr lang="cs-CZ"/>
        </a:p>
      </dgm:t>
    </dgm:pt>
    <dgm:pt modelId="{7492606D-DC32-4E16-8D36-952A5D5CF712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cs-CZ" sz="2800" b="0" i="0" baseline="0" dirty="0"/>
            <a:t>těkavé</a:t>
          </a:r>
          <a:endParaRPr lang="cs-CZ" sz="2800" dirty="0"/>
        </a:p>
      </dgm:t>
    </dgm:pt>
    <dgm:pt modelId="{A615AB71-2E24-42A4-966C-56E1648F47A9}" type="parTrans" cxnId="{B859D819-3F90-4824-A7AB-26C97CB8B3FA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946D8E2B-796A-45C6-8CDD-4EDEA97505F8}" type="sibTrans" cxnId="{B859D819-3F90-4824-A7AB-26C97CB8B3FA}">
      <dgm:prSet/>
      <dgm:spPr/>
      <dgm:t>
        <a:bodyPr/>
        <a:lstStyle/>
        <a:p>
          <a:endParaRPr lang="cs-CZ"/>
        </a:p>
      </dgm:t>
    </dgm:pt>
    <dgm:pt modelId="{B7E358C3-C2C5-42F5-BD24-69CCC797CA90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cs-CZ" sz="2800" b="0" i="0" baseline="0" dirty="0"/>
            <a:t>netěkavé</a:t>
          </a:r>
          <a:endParaRPr lang="cs-CZ" sz="2800" dirty="0"/>
        </a:p>
      </dgm:t>
    </dgm:pt>
    <dgm:pt modelId="{68967981-AECC-42B1-A90B-28C3DBF54A6F}" type="parTrans" cxnId="{F49FE568-139E-4DEB-9CD7-EB5C683D89DA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F920AE4A-75D0-43B1-87AA-C1562894BFE2}" type="sibTrans" cxnId="{F49FE568-139E-4DEB-9CD7-EB5C683D89DA}">
      <dgm:prSet/>
      <dgm:spPr/>
      <dgm:t>
        <a:bodyPr/>
        <a:lstStyle/>
        <a:p>
          <a:endParaRPr lang="cs-CZ"/>
        </a:p>
      </dgm:t>
    </dgm:pt>
    <dgm:pt modelId="{45ADCB69-E0B4-4FE2-A4DB-007F44471B85}" type="pres">
      <dgm:prSet presAssocID="{A0542F0B-00F3-4FDF-B0E8-30A84ED06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F53D8F-25FF-43DB-BDDC-73A6FE9EED34}" type="pres">
      <dgm:prSet presAssocID="{6278FB60-FBBC-4AE3-B6D7-4E8108A2BB37}" presName="hierRoot1" presStyleCnt="0"/>
      <dgm:spPr/>
    </dgm:pt>
    <dgm:pt modelId="{76468A22-F413-4E1A-8DC1-D2D036CB9527}" type="pres">
      <dgm:prSet presAssocID="{6278FB60-FBBC-4AE3-B6D7-4E8108A2BB37}" presName="composite" presStyleCnt="0"/>
      <dgm:spPr/>
    </dgm:pt>
    <dgm:pt modelId="{7E3978E5-B6BD-4A1E-B695-C4B3E83A605A}" type="pres">
      <dgm:prSet presAssocID="{6278FB60-FBBC-4AE3-B6D7-4E8108A2BB37}" presName="background" presStyleLbl="node0" presStyleIdx="0" presStyleCnt="1"/>
      <dgm:spPr>
        <a:solidFill>
          <a:schemeClr val="accent4">
            <a:lumMod val="75000"/>
          </a:schemeClr>
        </a:solidFill>
      </dgm:spPr>
    </dgm:pt>
    <dgm:pt modelId="{15D36D41-9814-4611-950E-E73DCDAC852A}" type="pres">
      <dgm:prSet presAssocID="{6278FB60-FBBC-4AE3-B6D7-4E8108A2BB37}" presName="text" presStyleLbl="fgAcc0" presStyleIdx="0" presStyleCnt="1">
        <dgm:presLayoutVars>
          <dgm:chPref val="3"/>
        </dgm:presLayoutVars>
      </dgm:prSet>
      <dgm:spPr/>
    </dgm:pt>
    <dgm:pt modelId="{8C1D3DD0-4C8C-45BB-AEB6-5C2CA932DF66}" type="pres">
      <dgm:prSet presAssocID="{6278FB60-FBBC-4AE3-B6D7-4E8108A2BB37}" presName="hierChild2" presStyleCnt="0"/>
      <dgm:spPr/>
    </dgm:pt>
    <dgm:pt modelId="{584AE145-50E9-4AC9-99A6-EB263CD6B3F3}" type="pres">
      <dgm:prSet presAssocID="{6715E07A-C263-4D3C-8E9A-450C9969D034}" presName="Name10" presStyleLbl="parChTrans1D2" presStyleIdx="0" presStyleCnt="2"/>
      <dgm:spPr/>
    </dgm:pt>
    <dgm:pt modelId="{06B92474-C752-425C-BC1E-84BAE086AB1A}" type="pres">
      <dgm:prSet presAssocID="{5620F7FD-87FC-48F2-B85C-F1C36610FF3B}" presName="hierRoot2" presStyleCnt="0"/>
      <dgm:spPr/>
    </dgm:pt>
    <dgm:pt modelId="{40F65041-60B0-465F-AB65-5B778C8DE1BE}" type="pres">
      <dgm:prSet presAssocID="{5620F7FD-87FC-48F2-B85C-F1C36610FF3B}" presName="composite2" presStyleCnt="0"/>
      <dgm:spPr/>
    </dgm:pt>
    <dgm:pt modelId="{3873174D-4347-47DE-A95F-0CFAC09B35CC}" type="pres">
      <dgm:prSet presAssocID="{5620F7FD-87FC-48F2-B85C-F1C36610FF3B}" presName="background2" presStyleLbl="node2" presStyleIdx="0" presStyleCnt="2"/>
      <dgm:spPr>
        <a:solidFill>
          <a:schemeClr val="accent3">
            <a:lumMod val="60000"/>
            <a:lumOff val="40000"/>
          </a:schemeClr>
        </a:solidFill>
      </dgm:spPr>
    </dgm:pt>
    <dgm:pt modelId="{EBE46029-4B46-4B86-A4F7-34C9C6D7049F}" type="pres">
      <dgm:prSet presAssocID="{5620F7FD-87FC-48F2-B85C-F1C36610FF3B}" presName="text2" presStyleLbl="fgAcc2" presStyleIdx="0" presStyleCnt="2">
        <dgm:presLayoutVars>
          <dgm:chPref val="3"/>
        </dgm:presLayoutVars>
      </dgm:prSet>
      <dgm:spPr/>
    </dgm:pt>
    <dgm:pt modelId="{3B68BF01-B5DB-4F5E-8500-A86E9CF8619D}" type="pres">
      <dgm:prSet presAssocID="{5620F7FD-87FC-48F2-B85C-F1C36610FF3B}" presName="hierChild3" presStyleCnt="0"/>
      <dgm:spPr/>
    </dgm:pt>
    <dgm:pt modelId="{D805717A-05B7-449F-87E4-1DBB5986CE19}" type="pres">
      <dgm:prSet presAssocID="{9052A09B-9C50-45B8-A639-BFEDACB54C15}" presName="Name10" presStyleLbl="parChTrans1D2" presStyleIdx="1" presStyleCnt="2"/>
      <dgm:spPr/>
    </dgm:pt>
    <dgm:pt modelId="{99519F9A-88FF-4F28-BE43-D51BFA893D13}" type="pres">
      <dgm:prSet presAssocID="{48E4BF35-C732-4950-BA0F-7E0606BDC3FB}" presName="hierRoot2" presStyleCnt="0"/>
      <dgm:spPr/>
    </dgm:pt>
    <dgm:pt modelId="{E27A8EDB-CCFD-47E4-BCC3-50D3F10C46BE}" type="pres">
      <dgm:prSet presAssocID="{48E4BF35-C732-4950-BA0F-7E0606BDC3FB}" presName="composite2" presStyleCnt="0"/>
      <dgm:spPr/>
    </dgm:pt>
    <dgm:pt modelId="{186A25DD-CE51-4A2D-9A48-70970566E04E}" type="pres">
      <dgm:prSet presAssocID="{48E4BF35-C732-4950-BA0F-7E0606BDC3FB}" presName="background2" presStyleLbl="node2" presStyleIdx="1" presStyleCnt="2"/>
      <dgm:spPr>
        <a:solidFill>
          <a:schemeClr val="accent3">
            <a:lumMod val="75000"/>
          </a:schemeClr>
        </a:solidFill>
      </dgm:spPr>
    </dgm:pt>
    <dgm:pt modelId="{71A22543-5517-4413-83C7-562AA7077E12}" type="pres">
      <dgm:prSet presAssocID="{48E4BF35-C732-4950-BA0F-7E0606BDC3FB}" presName="text2" presStyleLbl="fgAcc2" presStyleIdx="1" presStyleCnt="2">
        <dgm:presLayoutVars>
          <dgm:chPref val="3"/>
        </dgm:presLayoutVars>
      </dgm:prSet>
      <dgm:spPr/>
    </dgm:pt>
    <dgm:pt modelId="{ABAB8FF4-0A34-43BF-8A23-6343AF348694}" type="pres">
      <dgm:prSet presAssocID="{48E4BF35-C732-4950-BA0F-7E0606BDC3FB}" presName="hierChild3" presStyleCnt="0"/>
      <dgm:spPr/>
    </dgm:pt>
    <dgm:pt modelId="{4A689E4C-5031-4F19-9EAF-48E64285C20F}" type="pres">
      <dgm:prSet presAssocID="{A615AB71-2E24-42A4-966C-56E1648F47A9}" presName="Name17" presStyleLbl="parChTrans1D3" presStyleIdx="0" presStyleCnt="2"/>
      <dgm:spPr/>
    </dgm:pt>
    <dgm:pt modelId="{1A2E5356-A561-4CC5-BBDB-D248FACEB84E}" type="pres">
      <dgm:prSet presAssocID="{7492606D-DC32-4E16-8D36-952A5D5CF712}" presName="hierRoot3" presStyleCnt="0"/>
      <dgm:spPr/>
    </dgm:pt>
    <dgm:pt modelId="{16F3D56B-DCCC-47D9-AF1B-20A8006E95D1}" type="pres">
      <dgm:prSet presAssocID="{7492606D-DC32-4E16-8D36-952A5D5CF712}" presName="composite3" presStyleCnt="0"/>
      <dgm:spPr/>
    </dgm:pt>
    <dgm:pt modelId="{5BF94C2E-7B6A-4DAB-B989-3B9A371F8588}" type="pres">
      <dgm:prSet presAssocID="{7492606D-DC32-4E16-8D36-952A5D5CF712}" presName="background3" presStyleLbl="node3" presStyleIdx="0" presStyleCnt="2"/>
      <dgm:spPr>
        <a:solidFill>
          <a:schemeClr val="accent2">
            <a:lumMod val="60000"/>
            <a:lumOff val="40000"/>
          </a:schemeClr>
        </a:solidFill>
      </dgm:spPr>
    </dgm:pt>
    <dgm:pt modelId="{9E76C119-EE9A-45F9-96BD-7BE1DF28A0A1}" type="pres">
      <dgm:prSet presAssocID="{7492606D-DC32-4E16-8D36-952A5D5CF712}" presName="text3" presStyleLbl="fgAcc3" presStyleIdx="0" presStyleCnt="2">
        <dgm:presLayoutVars>
          <dgm:chPref val="3"/>
        </dgm:presLayoutVars>
      </dgm:prSet>
      <dgm:spPr/>
    </dgm:pt>
    <dgm:pt modelId="{CC421DA4-E852-49A8-934A-570F0681DC82}" type="pres">
      <dgm:prSet presAssocID="{7492606D-DC32-4E16-8D36-952A5D5CF712}" presName="hierChild4" presStyleCnt="0"/>
      <dgm:spPr/>
    </dgm:pt>
    <dgm:pt modelId="{314F9B6C-B733-4FEF-AE56-2ABC1E7141F8}" type="pres">
      <dgm:prSet presAssocID="{68967981-AECC-42B1-A90B-28C3DBF54A6F}" presName="Name17" presStyleLbl="parChTrans1D3" presStyleIdx="1" presStyleCnt="2"/>
      <dgm:spPr/>
    </dgm:pt>
    <dgm:pt modelId="{1E3886E7-1FB3-4E1D-8BFD-32E3987C943A}" type="pres">
      <dgm:prSet presAssocID="{B7E358C3-C2C5-42F5-BD24-69CCC797CA90}" presName="hierRoot3" presStyleCnt="0"/>
      <dgm:spPr/>
    </dgm:pt>
    <dgm:pt modelId="{EF61569B-8D83-4265-BEF0-C4762E0F91D4}" type="pres">
      <dgm:prSet presAssocID="{B7E358C3-C2C5-42F5-BD24-69CCC797CA90}" presName="composite3" presStyleCnt="0"/>
      <dgm:spPr/>
    </dgm:pt>
    <dgm:pt modelId="{92A328D1-B763-499B-AC0A-8EE5B03CEA6A}" type="pres">
      <dgm:prSet presAssocID="{B7E358C3-C2C5-42F5-BD24-69CCC797CA90}" presName="background3" presStyleLbl="node3" presStyleIdx="1" presStyleCnt="2"/>
      <dgm:spPr>
        <a:solidFill>
          <a:schemeClr val="accent2">
            <a:lumMod val="75000"/>
          </a:schemeClr>
        </a:solidFill>
      </dgm:spPr>
    </dgm:pt>
    <dgm:pt modelId="{F40CEA5D-10A8-49F4-9C4A-55F7DCA130FD}" type="pres">
      <dgm:prSet presAssocID="{B7E358C3-C2C5-42F5-BD24-69CCC797CA90}" presName="text3" presStyleLbl="fgAcc3" presStyleIdx="1" presStyleCnt="2" custLinFactNeighborX="-4192" custLinFactNeighborY="208">
        <dgm:presLayoutVars>
          <dgm:chPref val="3"/>
        </dgm:presLayoutVars>
      </dgm:prSet>
      <dgm:spPr/>
    </dgm:pt>
    <dgm:pt modelId="{1DAA7CC0-FD3A-44D3-A17E-C030AB0D5FE7}" type="pres">
      <dgm:prSet presAssocID="{B7E358C3-C2C5-42F5-BD24-69CCC797CA90}" presName="hierChild4" presStyleCnt="0"/>
      <dgm:spPr/>
    </dgm:pt>
  </dgm:ptLst>
  <dgm:cxnLst>
    <dgm:cxn modelId="{FDC15C08-1317-4565-9068-4C276857EA1E}" type="presOf" srcId="{9052A09B-9C50-45B8-A639-BFEDACB54C15}" destId="{D805717A-05B7-449F-87E4-1DBB5986CE19}" srcOrd="0" destOrd="0" presId="urn:microsoft.com/office/officeart/2005/8/layout/hierarchy1"/>
    <dgm:cxn modelId="{BA44810E-4869-48AD-A5B5-AE4EA7DF04D0}" type="presOf" srcId="{7492606D-DC32-4E16-8D36-952A5D5CF712}" destId="{9E76C119-EE9A-45F9-96BD-7BE1DF28A0A1}" srcOrd="0" destOrd="0" presId="urn:microsoft.com/office/officeart/2005/8/layout/hierarchy1"/>
    <dgm:cxn modelId="{B859D819-3F90-4824-A7AB-26C97CB8B3FA}" srcId="{48E4BF35-C732-4950-BA0F-7E0606BDC3FB}" destId="{7492606D-DC32-4E16-8D36-952A5D5CF712}" srcOrd="0" destOrd="0" parTransId="{A615AB71-2E24-42A4-966C-56E1648F47A9}" sibTransId="{946D8E2B-796A-45C6-8CDD-4EDEA97505F8}"/>
    <dgm:cxn modelId="{BF0D8928-E3E3-46A5-AC3A-089C91CF8DFD}" type="presOf" srcId="{A0542F0B-00F3-4FDF-B0E8-30A84ED06C86}" destId="{45ADCB69-E0B4-4FE2-A4DB-007F44471B85}" srcOrd="0" destOrd="0" presId="urn:microsoft.com/office/officeart/2005/8/layout/hierarchy1"/>
    <dgm:cxn modelId="{87CED03B-42F5-4773-B27C-C400E5DB8C78}" srcId="{6278FB60-FBBC-4AE3-B6D7-4E8108A2BB37}" destId="{48E4BF35-C732-4950-BA0F-7E0606BDC3FB}" srcOrd="1" destOrd="0" parTransId="{9052A09B-9C50-45B8-A639-BFEDACB54C15}" sibTransId="{0413649E-B454-4C79-A99D-9A9E38F2F28B}"/>
    <dgm:cxn modelId="{F49FE568-139E-4DEB-9CD7-EB5C683D89DA}" srcId="{48E4BF35-C732-4950-BA0F-7E0606BDC3FB}" destId="{B7E358C3-C2C5-42F5-BD24-69CCC797CA90}" srcOrd="1" destOrd="0" parTransId="{68967981-AECC-42B1-A90B-28C3DBF54A6F}" sibTransId="{F920AE4A-75D0-43B1-87AA-C1562894BFE2}"/>
    <dgm:cxn modelId="{0EE4D36F-3360-407F-A18E-F8562208B1B3}" type="presOf" srcId="{6278FB60-FBBC-4AE3-B6D7-4E8108A2BB37}" destId="{15D36D41-9814-4611-950E-E73DCDAC852A}" srcOrd="0" destOrd="0" presId="urn:microsoft.com/office/officeart/2005/8/layout/hierarchy1"/>
    <dgm:cxn modelId="{69233876-183A-4FBD-BDD5-8CBAE1E8993E}" type="presOf" srcId="{B7E358C3-C2C5-42F5-BD24-69CCC797CA90}" destId="{F40CEA5D-10A8-49F4-9C4A-55F7DCA130FD}" srcOrd="0" destOrd="0" presId="urn:microsoft.com/office/officeart/2005/8/layout/hierarchy1"/>
    <dgm:cxn modelId="{9C71F883-EF69-4C1C-8EA0-455AB35B3C2A}" srcId="{6278FB60-FBBC-4AE3-B6D7-4E8108A2BB37}" destId="{5620F7FD-87FC-48F2-B85C-F1C36610FF3B}" srcOrd="0" destOrd="0" parTransId="{6715E07A-C263-4D3C-8E9A-450C9969D034}" sibTransId="{25587DF3-8E5A-49AB-88A3-565C12429B62}"/>
    <dgm:cxn modelId="{A598AE91-2F4F-4254-97CE-5EE54B5815F0}" srcId="{A0542F0B-00F3-4FDF-B0E8-30A84ED06C86}" destId="{6278FB60-FBBC-4AE3-B6D7-4E8108A2BB37}" srcOrd="0" destOrd="0" parTransId="{16019B9F-220D-4043-841A-70951E133F88}" sibTransId="{894128B1-EB73-406D-9806-BC240BEF458F}"/>
    <dgm:cxn modelId="{978845A7-59E7-4EED-AD3D-DF2F935B13F2}" type="presOf" srcId="{48E4BF35-C732-4950-BA0F-7E0606BDC3FB}" destId="{71A22543-5517-4413-83C7-562AA7077E12}" srcOrd="0" destOrd="0" presId="urn:microsoft.com/office/officeart/2005/8/layout/hierarchy1"/>
    <dgm:cxn modelId="{978D84B2-7E7C-4E49-8155-ABF7E2369C87}" type="presOf" srcId="{A615AB71-2E24-42A4-966C-56E1648F47A9}" destId="{4A689E4C-5031-4F19-9EAF-48E64285C20F}" srcOrd="0" destOrd="0" presId="urn:microsoft.com/office/officeart/2005/8/layout/hierarchy1"/>
    <dgm:cxn modelId="{897196BA-27D3-4D09-8EA7-6FE71A0F3E94}" type="presOf" srcId="{68967981-AECC-42B1-A90B-28C3DBF54A6F}" destId="{314F9B6C-B733-4FEF-AE56-2ABC1E7141F8}" srcOrd="0" destOrd="0" presId="urn:microsoft.com/office/officeart/2005/8/layout/hierarchy1"/>
    <dgm:cxn modelId="{1AE3C4BF-201E-407D-9CDD-CB7D61FF05C2}" type="presOf" srcId="{5620F7FD-87FC-48F2-B85C-F1C36610FF3B}" destId="{EBE46029-4B46-4B86-A4F7-34C9C6D7049F}" srcOrd="0" destOrd="0" presId="urn:microsoft.com/office/officeart/2005/8/layout/hierarchy1"/>
    <dgm:cxn modelId="{28BA38E8-AF21-4B7E-914A-D17AC32EB6B6}" type="presOf" srcId="{6715E07A-C263-4D3C-8E9A-450C9969D034}" destId="{584AE145-50E9-4AC9-99A6-EB263CD6B3F3}" srcOrd="0" destOrd="0" presId="urn:microsoft.com/office/officeart/2005/8/layout/hierarchy1"/>
    <dgm:cxn modelId="{A5E83310-E8FA-44E5-983E-E88086BBAE39}" type="presParOf" srcId="{45ADCB69-E0B4-4FE2-A4DB-007F44471B85}" destId="{04F53D8F-25FF-43DB-BDDC-73A6FE9EED34}" srcOrd="0" destOrd="0" presId="urn:microsoft.com/office/officeart/2005/8/layout/hierarchy1"/>
    <dgm:cxn modelId="{7EC8668C-8F92-4A91-AE72-82804806DBFF}" type="presParOf" srcId="{04F53D8F-25FF-43DB-BDDC-73A6FE9EED34}" destId="{76468A22-F413-4E1A-8DC1-D2D036CB9527}" srcOrd="0" destOrd="0" presId="urn:microsoft.com/office/officeart/2005/8/layout/hierarchy1"/>
    <dgm:cxn modelId="{FFC41F6E-5A36-4D2A-9201-08A15CFE66B4}" type="presParOf" srcId="{76468A22-F413-4E1A-8DC1-D2D036CB9527}" destId="{7E3978E5-B6BD-4A1E-B695-C4B3E83A605A}" srcOrd="0" destOrd="0" presId="urn:microsoft.com/office/officeart/2005/8/layout/hierarchy1"/>
    <dgm:cxn modelId="{DC3AB9EC-761C-4D6D-8641-621A5E884976}" type="presParOf" srcId="{76468A22-F413-4E1A-8DC1-D2D036CB9527}" destId="{15D36D41-9814-4611-950E-E73DCDAC852A}" srcOrd="1" destOrd="0" presId="urn:microsoft.com/office/officeart/2005/8/layout/hierarchy1"/>
    <dgm:cxn modelId="{B3F70089-FF9D-4769-B52F-F00811FA9EC2}" type="presParOf" srcId="{04F53D8F-25FF-43DB-BDDC-73A6FE9EED34}" destId="{8C1D3DD0-4C8C-45BB-AEB6-5C2CA932DF66}" srcOrd="1" destOrd="0" presId="urn:microsoft.com/office/officeart/2005/8/layout/hierarchy1"/>
    <dgm:cxn modelId="{0C318A79-AAA3-42F0-9748-00F6D2CF143E}" type="presParOf" srcId="{8C1D3DD0-4C8C-45BB-AEB6-5C2CA932DF66}" destId="{584AE145-50E9-4AC9-99A6-EB263CD6B3F3}" srcOrd="0" destOrd="0" presId="urn:microsoft.com/office/officeart/2005/8/layout/hierarchy1"/>
    <dgm:cxn modelId="{D0B98066-FABB-485B-AB0F-1673ACE6F178}" type="presParOf" srcId="{8C1D3DD0-4C8C-45BB-AEB6-5C2CA932DF66}" destId="{06B92474-C752-425C-BC1E-84BAE086AB1A}" srcOrd="1" destOrd="0" presId="urn:microsoft.com/office/officeart/2005/8/layout/hierarchy1"/>
    <dgm:cxn modelId="{7045DCBC-2A3D-4B99-9602-C116807A4CA3}" type="presParOf" srcId="{06B92474-C752-425C-BC1E-84BAE086AB1A}" destId="{40F65041-60B0-465F-AB65-5B778C8DE1BE}" srcOrd="0" destOrd="0" presId="urn:microsoft.com/office/officeart/2005/8/layout/hierarchy1"/>
    <dgm:cxn modelId="{A46185F0-1A7E-4521-8FF5-F6E607601FFB}" type="presParOf" srcId="{40F65041-60B0-465F-AB65-5B778C8DE1BE}" destId="{3873174D-4347-47DE-A95F-0CFAC09B35CC}" srcOrd="0" destOrd="0" presId="urn:microsoft.com/office/officeart/2005/8/layout/hierarchy1"/>
    <dgm:cxn modelId="{C4D30A5D-FA95-4295-906F-3D258EF4F188}" type="presParOf" srcId="{40F65041-60B0-465F-AB65-5B778C8DE1BE}" destId="{EBE46029-4B46-4B86-A4F7-34C9C6D7049F}" srcOrd="1" destOrd="0" presId="urn:microsoft.com/office/officeart/2005/8/layout/hierarchy1"/>
    <dgm:cxn modelId="{FF4785CC-9B65-4563-89EC-E9D98DDB3FA7}" type="presParOf" srcId="{06B92474-C752-425C-BC1E-84BAE086AB1A}" destId="{3B68BF01-B5DB-4F5E-8500-A86E9CF8619D}" srcOrd="1" destOrd="0" presId="urn:microsoft.com/office/officeart/2005/8/layout/hierarchy1"/>
    <dgm:cxn modelId="{083E6A22-9180-40A3-B432-D5F66D47518D}" type="presParOf" srcId="{8C1D3DD0-4C8C-45BB-AEB6-5C2CA932DF66}" destId="{D805717A-05B7-449F-87E4-1DBB5986CE19}" srcOrd="2" destOrd="0" presId="urn:microsoft.com/office/officeart/2005/8/layout/hierarchy1"/>
    <dgm:cxn modelId="{BE0AA725-1EBE-461E-9F42-C23FC1DF3CF0}" type="presParOf" srcId="{8C1D3DD0-4C8C-45BB-AEB6-5C2CA932DF66}" destId="{99519F9A-88FF-4F28-BE43-D51BFA893D13}" srcOrd="3" destOrd="0" presId="urn:microsoft.com/office/officeart/2005/8/layout/hierarchy1"/>
    <dgm:cxn modelId="{B612FF89-FF56-4001-9B4C-24CEBB1B3E1E}" type="presParOf" srcId="{99519F9A-88FF-4F28-BE43-D51BFA893D13}" destId="{E27A8EDB-CCFD-47E4-BCC3-50D3F10C46BE}" srcOrd="0" destOrd="0" presId="urn:microsoft.com/office/officeart/2005/8/layout/hierarchy1"/>
    <dgm:cxn modelId="{460C7720-EE90-42FD-8422-755A93C2A131}" type="presParOf" srcId="{E27A8EDB-CCFD-47E4-BCC3-50D3F10C46BE}" destId="{186A25DD-CE51-4A2D-9A48-70970566E04E}" srcOrd="0" destOrd="0" presId="urn:microsoft.com/office/officeart/2005/8/layout/hierarchy1"/>
    <dgm:cxn modelId="{213E21C2-EC81-430D-9D07-4E4FAE94EE9A}" type="presParOf" srcId="{E27A8EDB-CCFD-47E4-BCC3-50D3F10C46BE}" destId="{71A22543-5517-4413-83C7-562AA7077E12}" srcOrd="1" destOrd="0" presId="urn:microsoft.com/office/officeart/2005/8/layout/hierarchy1"/>
    <dgm:cxn modelId="{C7392FE8-F967-4232-89B9-856D12DED873}" type="presParOf" srcId="{99519F9A-88FF-4F28-BE43-D51BFA893D13}" destId="{ABAB8FF4-0A34-43BF-8A23-6343AF348694}" srcOrd="1" destOrd="0" presId="urn:microsoft.com/office/officeart/2005/8/layout/hierarchy1"/>
    <dgm:cxn modelId="{75565A1F-49A8-4AC4-B94E-9DFE2C8549E5}" type="presParOf" srcId="{ABAB8FF4-0A34-43BF-8A23-6343AF348694}" destId="{4A689E4C-5031-4F19-9EAF-48E64285C20F}" srcOrd="0" destOrd="0" presId="urn:microsoft.com/office/officeart/2005/8/layout/hierarchy1"/>
    <dgm:cxn modelId="{95095F8B-5E57-4622-8399-FB8DB8812445}" type="presParOf" srcId="{ABAB8FF4-0A34-43BF-8A23-6343AF348694}" destId="{1A2E5356-A561-4CC5-BBDB-D248FACEB84E}" srcOrd="1" destOrd="0" presId="urn:microsoft.com/office/officeart/2005/8/layout/hierarchy1"/>
    <dgm:cxn modelId="{C84D31EB-5F4C-4B61-8F7F-D17D5D5EB543}" type="presParOf" srcId="{1A2E5356-A561-4CC5-BBDB-D248FACEB84E}" destId="{16F3D56B-DCCC-47D9-AF1B-20A8006E95D1}" srcOrd="0" destOrd="0" presId="urn:microsoft.com/office/officeart/2005/8/layout/hierarchy1"/>
    <dgm:cxn modelId="{41FA5BCE-B2B1-4EF9-9CAC-945810340D2D}" type="presParOf" srcId="{16F3D56B-DCCC-47D9-AF1B-20A8006E95D1}" destId="{5BF94C2E-7B6A-4DAB-B989-3B9A371F8588}" srcOrd="0" destOrd="0" presId="urn:microsoft.com/office/officeart/2005/8/layout/hierarchy1"/>
    <dgm:cxn modelId="{E49B320D-7116-4343-A029-90955CA15710}" type="presParOf" srcId="{16F3D56B-DCCC-47D9-AF1B-20A8006E95D1}" destId="{9E76C119-EE9A-45F9-96BD-7BE1DF28A0A1}" srcOrd="1" destOrd="0" presId="urn:microsoft.com/office/officeart/2005/8/layout/hierarchy1"/>
    <dgm:cxn modelId="{B9A5D25A-956C-4F98-BD3C-3EB5EA177DF0}" type="presParOf" srcId="{1A2E5356-A561-4CC5-BBDB-D248FACEB84E}" destId="{CC421DA4-E852-49A8-934A-570F0681DC82}" srcOrd="1" destOrd="0" presId="urn:microsoft.com/office/officeart/2005/8/layout/hierarchy1"/>
    <dgm:cxn modelId="{AD9DCC13-468B-4EEC-A465-E27752CA6070}" type="presParOf" srcId="{ABAB8FF4-0A34-43BF-8A23-6343AF348694}" destId="{314F9B6C-B733-4FEF-AE56-2ABC1E7141F8}" srcOrd="2" destOrd="0" presId="urn:microsoft.com/office/officeart/2005/8/layout/hierarchy1"/>
    <dgm:cxn modelId="{039B4EF4-C901-4269-BEFB-33B8AB16029E}" type="presParOf" srcId="{ABAB8FF4-0A34-43BF-8A23-6343AF348694}" destId="{1E3886E7-1FB3-4E1D-8BFD-32E3987C943A}" srcOrd="3" destOrd="0" presId="urn:microsoft.com/office/officeart/2005/8/layout/hierarchy1"/>
    <dgm:cxn modelId="{0350388F-67DE-4FA1-B09A-BC3EBB9EEAFC}" type="presParOf" srcId="{1E3886E7-1FB3-4E1D-8BFD-32E3987C943A}" destId="{EF61569B-8D83-4265-BEF0-C4762E0F91D4}" srcOrd="0" destOrd="0" presId="urn:microsoft.com/office/officeart/2005/8/layout/hierarchy1"/>
    <dgm:cxn modelId="{506229EA-1512-45A3-ACA3-77BA6D964C36}" type="presParOf" srcId="{EF61569B-8D83-4265-BEF0-C4762E0F91D4}" destId="{92A328D1-B763-499B-AC0A-8EE5B03CEA6A}" srcOrd="0" destOrd="0" presId="urn:microsoft.com/office/officeart/2005/8/layout/hierarchy1"/>
    <dgm:cxn modelId="{73EF5489-BF1C-45F1-81B7-9CDE33129CE1}" type="presParOf" srcId="{EF61569B-8D83-4265-BEF0-C4762E0F91D4}" destId="{F40CEA5D-10A8-49F4-9C4A-55F7DCA130FD}" srcOrd="1" destOrd="0" presId="urn:microsoft.com/office/officeart/2005/8/layout/hierarchy1"/>
    <dgm:cxn modelId="{F0972CE8-5493-4307-B8E0-2E7B2E765CAD}" type="presParOf" srcId="{1E3886E7-1FB3-4E1D-8BFD-32E3987C943A}" destId="{1DAA7CC0-FD3A-44D3-A17E-C030AB0D5F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F9B6C-B733-4FEF-AE56-2ABC1E7141F8}">
      <dsp:nvSpPr>
        <dsp:cNvPr id="0" name=""/>
        <dsp:cNvSpPr/>
      </dsp:nvSpPr>
      <dsp:spPr>
        <a:xfrm>
          <a:off x="6139509" y="3684236"/>
          <a:ext cx="1342401" cy="689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39"/>
              </a:lnTo>
              <a:lnTo>
                <a:pt x="1342401" y="470539"/>
              </a:lnTo>
              <a:lnTo>
                <a:pt x="1342401" y="689022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89E4C-5031-4F19-9EAF-48E64285C20F}">
      <dsp:nvSpPr>
        <dsp:cNvPr id="0" name=""/>
        <dsp:cNvSpPr/>
      </dsp:nvSpPr>
      <dsp:spPr>
        <a:xfrm>
          <a:off x="4698242" y="3684236"/>
          <a:ext cx="1441266" cy="685911"/>
        </a:xfrm>
        <a:custGeom>
          <a:avLst/>
          <a:gdLst/>
          <a:ahLst/>
          <a:cxnLst/>
          <a:rect l="0" t="0" r="0" b="0"/>
          <a:pathLst>
            <a:path>
              <a:moveTo>
                <a:pt x="1441266" y="0"/>
              </a:moveTo>
              <a:lnTo>
                <a:pt x="1441266" y="467429"/>
              </a:lnTo>
              <a:lnTo>
                <a:pt x="0" y="467429"/>
              </a:lnTo>
              <a:lnTo>
                <a:pt x="0" y="685911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5717A-05B7-449F-87E4-1DBB5986CE19}">
      <dsp:nvSpPr>
        <dsp:cNvPr id="0" name=""/>
        <dsp:cNvSpPr/>
      </dsp:nvSpPr>
      <dsp:spPr>
        <a:xfrm>
          <a:off x="4698242" y="1500717"/>
          <a:ext cx="1441266" cy="68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429"/>
              </a:lnTo>
              <a:lnTo>
                <a:pt x="1441266" y="467429"/>
              </a:lnTo>
              <a:lnTo>
                <a:pt x="1441266" y="685911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AE145-50E9-4AC9-99A6-EB263CD6B3F3}">
      <dsp:nvSpPr>
        <dsp:cNvPr id="0" name=""/>
        <dsp:cNvSpPr/>
      </dsp:nvSpPr>
      <dsp:spPr>
        <a:xfrm>
          <a:off x="3256975" y="1500717"/>
          <a:ext cx="1441266" cy="685911"/>
        </a:xfrm>
        <a:custGeom>
          <a:avLst/>
          <a:gdLst/>
          <a:ahLst/>
          <a:cxnLst/>
          <a:rect l="0" t="0" r="0" b="0"/>
          <a:pathLst>
            <a:path>
              <a:moveTo>
                <a:pt x="1441266" y="0"/>
              </a:moveTo>
              <a:lnTo>
                <a:pt x="1441266" y="467429"/>
              </a:lnTo>
              <a:lnTo>
                <a:pt x="0" y="467429"/>
              </a:lnTo>
              <a:lnTo>
                <a:pt x="0" y="685911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978E5-B6BD-4A1E-B695-C4B3E83A605A}">
      <dsp:nvSpPr>
        <dsp:cNvPr id="0" name=""/>
        <dsp:cNvSpPr/>
      </dsp:nvSpPr>
      <dsp:spPr>
        <a:xfrm>
          <a:off x="3519024" y="3110"/>
          <a:ext cx="2358436" cy="149760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36D41-9814-4611-950E-E73DCDAC852A}">
      <dsp:nvSpPr>
        <dsp:cNvPr id="0" name=""/>
        <dsp:cNvSpPr/>
      </dsp:nvSpPr>
      <dsp:spPr>
        <a:xfrm>
          <a:off x="3781072" y="252056"/>
          <a:ext cx="2358436" cy="1497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i="0" kern="1200" baseline="0"/>
            <a:t>Látky v pivu</a:t>
          </a:r>
          <a:endParaRPr lang="cs-CZ" sz="3000" kern="1200"/>
        </a:p>
      </dsp:txBody>
      <dsp:txXfrm>
        <a:off x="3824935" y="295919"/>
        <a:ext cx="2270710" cy="1409881"/>
      </dsp:txXfrm>
    </dsp:sp>
    <dsp:sp modelId="{3873174D-4347-47DE-A95F-0CFAC09B35CC}">
      <dsp:nvSpPr>
        <dsp:cNvPr id="0" name=""/>
        <dsp:cNvSpPr/>
      </dsp:nvSpPr>
      <dsp:spPr>
        <a:xfrm>
          <a:off x="2077757" y="2186629"/>
          <a:ext cx="2358436" cy="149760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46029-4B46-4B86-A4F7-34C9C6D7049F}">
      <dsp:nvSpPr>
        <dsp:cNvPr id="0" name=""/>
        <dsp:cNvSpPr/>
      </dsp:nvSpPr>
      <dsp:spPr>
        <a:xfrm>
          <a:off x="2339805" y="2435575"/>
          <a:ext cx="2358436" cy="1497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i="0" kern="1200" baseline="0"/>
            <a:t>anorganické</a:t>
          </a:r>
          <a:endParaRPr lang="cs-CZ" sz="3000" kern="1200"/>
        </a:p>
      </dsp:txBody>
      <dsp:txXfrm>
        <a:off x="2383668" y="2479438"/>
        <a:ext cx="2270710" cy="1409881"/>
      </dsp:txXfrm>
    </dsp:sp>
    <dsp:sp modelId="{186A25DD-CE51-4A2D-9A48-70970566E04E}">
      <dsp:nvSpPr>
        <dsp:cNvPr id="0" name=""/>
        <dsp:cNvSpPr/>
      </dsp:nvSpPr>
      <dsp:spPr>
        <a:xfrm>
          <a:off x="4960290" y="2186629"/>
          <a:ext cx="2358436" cy="149760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2543-5517-4413-83C7-562AA7077E12}">
      <dsp:nvSpPr>
        <dsp:cNvPr id="0" name=""/>
        <dsp:cNvSpPr/>
      </dsp:nvSpPr>
      <dsp:spPr>
        <a:xfrm>
          <a:off x="5222339" y="2435575"/>
          <a:ext cx="2358436" cy="1497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i="0" kern="1200" baseline="0"/>
            <a:t>organické</a:t>
          </a:r>
          <a:endParaRPr lang="cs-CZ" sz="3000" kern="1200"/>
        </a:p>
      </dsp:txBody>
      <dsp:txXfrm>
        <a:off x="5266202" y="2479438"/>
        <a:ext cx="2270710" cy="1409881"/>
      </dsp:txXfrm>
    </dsp:sp>
    <dsp:sp modelId="{5BF94C2E-7B6A-4DAB-B989-3B9A371F8588}">
      <dsp:nvSpPr>
        <dsp:cNvPr id="0" name=""/>
        <dsp:cNvSpPr/>
      </dsp:nvSpPr>
      <dsp:spPr>
        <a:xfrm>
          <a:off x="3519024" y="4370148"/>
          <a:ext cx="2358436" cy="149760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6C119-EE9A-45F9-96BD-7BE1DF28A0A1}">
      <dsp:nvSpPr>
        <dsp:cNvPr id="0" name=""/>
        <dsp:cNvSpPr/>
      </dsp:nvSpPr>
      <dsp:spPr>
        <a:xfrm>
          <a:off x="3781072" y="4619094"/>
          <a:ext cx="2358436" cy="1497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baseline="0" dirty="0"/>
            <a:t>těkavé</a:t>
          </a:r>
          <a:endParaRPr lang="cs-CZ" sz="2800" kern="1200" dirty="0"/>
        </a:p>
      </dsp:txBody>
      <dsp:txXfrm>
        <a:off x="3824935" y="4662957"/>
        <a:ext cx="2270710" cy="1409881"/>
      </dsp:txXfrm>
    </dsp:sp>
    <dsp:sp modelId="{92A328D1-B763-499B-AC0A-8EE5B03CEA6A}">
      <dsp:nvSpPr>
        <dsp:cNvPr id="0" name=""/>
        <dsp:cNvSpPr/>
      </dsp:nvSpPr>
      <dsp:spPr>
        <a:xfrm>
          <a:off x="6302691" y="4373258"/>
          <a:ext cx="2358436" cy="14976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CEA5D-10A8-49F4-9C4A-55F7DCA130FD}">
      <dsp:nvSpPr>
        <dsp:cNvPr id="0" name=""/>
        <dsp:cNvSpPr/>
      </dsp:nvSpPr>
      <dsp:spPr>
        <a:xfrm>
          <a:off x="6564740" y="4622204"/>
          <a:ext cx="2358436" cy="1497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i="0" kern="1200" baseline="0" dirty="0"/>
            <a:t>netěkavé</a:t>
          </a:r>
          <a:endParaRPr lang="cs-CZ" sz="2800" kern="1200" dirty="0"/>
        </a:p>
      </dsp:txBody>
      <dsp:txXfrm>
        <a:off x="6608603" y="4666067"/>
        <a:ext cx="2270710" cy="140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9B509-BD96-FA45-BE7B-FE1C928411E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D0191-6A91-F548-8B05-2EC0A6FED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3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617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beerresearch.cz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beerresearch.cz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874858"/>
            <a:ext cx="13004800" cy="187874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812800" y="5467350"/>
            <a:ext cx="11277600" cy="187874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Text názvu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838200" y="7447438"/>
            <a:ext cx="11277600" cy="11303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646464"/>
                </a:solidFill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1600">
                <a:solidFill>
                  <a:srgbClr val="646464"/>
                </a:solidFill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>
                <a:solidFill>
                  <a:srgbClr val="646464"/>
                </a:solidFill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>
                <a:solidFill>
                  <a:srgbClr val="646464"/>
                </a:solidFill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>
                <a:solidFill>
                  <a:srgbClr val="646464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17" name="vups-prezentace-3b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865" y="454302"/>
            <a:ext cx="12049052" cy="478949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Shape 101"/>
          <p:cNvSpPr/>
          <p:nvPr userDrawn="1"/>
        </p:nvSpPr>
        <p:spPr>
          <a:xfrm>
            <a:off x="838200" y="8852905"/>
            <a:ext cx="112776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indent="0" algn="l" defTabSz="5842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646464"/>
                </a:solidFill>
                <a:latin typeface="+mn-lt"/>
                <a:ea typeface="+mn-ea"/>
                <a:cs typeface="+mn-cs"/>
                <a:sym typeface="Tahoma"/>
              </a:defRPr>
            </a:pPr>
            <a:r>
              <a:rPr dirty="0"/>
              <a:t>Výzkumný ústav pivovarský a sladařský, a.s. </a:t>
            </a:r>
            <a:br>
              <a:rPr dirty="0"/>
            </a:br>
            <a:r>
              <a:rPr kumimoji="0" lang="en-US" sz="1600" b="0" i="0" u="sng" strike="noStrike" cap="none" spc="0" normalizeH="0" baseline="0" dirty="0" err="1">
                <a:ln>
                  <a:noFill/>
                </a:ln>
                <a:solidFill>
                  <a:srgbClr val="646464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Tahoma"/>
              </a:rPr>
              <a:t>www.beerresearch.cz</a:t>
            </a:r>
            <a:r>
              <a:rPr dirty="0"/>
              <a:t>, </a:t>
            </a:r>
            <a:endParaRPr u="sng" dirty="0">
              <a:hlinkClick r:id="rId4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5788" y="1959346"/>
            <a:ext cx="11099800" cy="61198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CE47E783-AB98-4690-96E0-58CF3F048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5C444-E48A-4035-A6AD-6534CFA1FABF}" type="slidenum">
              <a:rPr lang="uk-UA" altLang="cs-CZ"/>
              <a:pPr>
                <a:defRPr/>
              </a:pPr>
              <a:t>‹#›</a:t>
            </a:fld>
            <a:endParaRPr lang="uk-UA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89C265-B2D5-4DEE-868B-52D677E1F2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Rekvalifikační kurz AP15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408537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-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32">
            <a:extLst>
              <a:ext uri="{FF2B5EF4-FFF2-40B4-BE49-F238E27FC236}">
                <a16:creationId xmlns:a16="http://schemas.microsoft.com/office/drawing/2014/main" id="{9903AC83-681A-411B-889C-62F2A9920A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943350"/>
            <a:ext cx="13019088" cy="388938"/>
          </a:xfrm>
          <a:prstGeom prst="rect">
            <a:avLst/>
          </a:prstGeom>
          <a:solidFill>
            <a:srgbClr val="FFE7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ctr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algn="ctr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558800" algn="ctr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algn="ctr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algn="ctr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4572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9144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13716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1828800" indent="9144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lvl="2" algn="l" eaLnBrk="1">
              <a:defRPr/>
            </a:pPr>
            <a:endParaRPr lang="cs-CZ" altLang="cs-CZ" sz="3000" b="1">
              <a:solidFill>
                <a:srgbClr val="347646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7" name="Shape 36"/>
          <p:cNvSpPr>
            <a:spLocks noGrp="1"/>
          </p:cNvSpPr>
          <p:nvPr>
            <p:ph type="title"/>
          </p:nvPr>
        </p:nvSpPr>
        <p:spPr>
          <a:xfrm>
            <a:off x="576263" y="4732377"/>
            <a:ext cx="10464800" cy="915327"/>
          </a:xfrm>
          <a:prstGeom prst="rect">
            <a:avLst/>
          </a:prstGeom>
        </p:spPr>
        <p:txBody>
          <a:bodyPr/>
          <a:lstStyle/>
          <a:p>
            <a:r>
              <a:rPr dirty="0"/>
              <a:t>Text názvu</a:t>
            </a:r>
          </a:p>
        </p:txBody>
      </p:sp>
      <p:sp>
        <p:nvSpPr>
          <p:cNvPr id="8" name="Shape 37"/>
          <p:cNvSpPr>
            <a:spLocks noGrp="1"/>
          </p:cNvSpPr>
          <p:nvPr>
            <p:ph type="body" sz="half" idx="1"/>
          </p:nvPr>
        </p:nvSpPr>
        <p:spPr>
          <a:xfrm>
            <a:off x="576263" y="5901751"/>
            <a:ext cx="10464800" cy="268545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228600">
              <a:buClrTx/>
              <a:buSzTx/>
              <a:buNone/>
            </a:lvl2pPr>
            <a:lvl3pPr marL="0" indent="457200">
              <a:buClrTx/>
              <a:buSzTx/>
              <a:buNone/>
            </a:lvl3pPr>
            <a:lvl4pPr marL="0" indent="685800">
              <a:buClrTx/>
              <a:buSzTx/>
              <a:buNone/>
            </a:lvl4pPr>
            <a:lvl5pPr marL="0" indent="914400">
              <a:buClrTx/>
              <a:buSzTx/>
              <a:buNone/>
            </a:lvl5pPr>
          </a:lstStyle>
          <a:p>
            <a:r>
              <a:rPr dirty="0"/>
              <a:t>Text úrovně 1</a:t>
            </a:r>
          </a:p>
          <a:p>
            <a:pPr lvl="1"/>
            <a:r>
              <a:rPr dirty="0"/>
              <a:t>Text úrovně 2</a:t>
            </a:r>
          </a:p>
          <a:p>
            <a:pPr lvl="2"/>
            <a:r>
              <a:rPr dirty="0"/>
              <a:t>Text úrovně 3</a:t>
            </a:r>
          </a:p>
          <a:p>
            <a:pPr lvl="3"/>
            <a:r>
              <a:rPr dirty="0"/>
              <a:t>Text úrovně 4</a:t>
            </a:r>
          </a:p>
          <a:p>
            <a:pPr lvl="4"/>
            <a:r>
              <a:rPr dirty="0"/>
              <a:t>Text úrovně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0" y="3943350"/>
            <a:ext cx="6515100" cy="38893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515100" y="3943350"/>
            <a:ext cx="6489700" cy="38893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/>
          </p:nvPr>
        </p:nvSpPr>
        <p:spPr>
          <a:xfrm>
            <a:off x="4763" y="0"/>
            <a:ext cx="6515100" cy="3943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8"/>
          </p:nvPr>
        </p:nvSpPr>
        <p:spPr>
          <a:xfrm>
            <a:off x="6519863" y="0"/>
            <a:ext cx="6484937" cy="3943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8256274-5863-44A7-A144-B461D53F6D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20CF-90B2-4901-9C3C-32CEE8C67261}" type="slidenum">
              <a:rPr lang="uk-UA" altLang="cs-CZ"/>
              <a:pPr>
                <a:defRPr/>
              </a:pPr>
              <a:t>‹#›</a:t>
            </a:fld>
            <a:endParaRPr lang="uk-UA" altLang="cs-CZ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92275DC7-034E-4B9F-A191-5E6255B5E2C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Rekvalifikační kurz AP15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80037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140450" y="2095500"/>
            <a:ext cx="5556250" cy="6227763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576263" y="2095500"/>
            <a:ext cx="5556250" cy="6227763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A80AE0B7-3C6A-4413-9217-BF84BE2D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8BCBB-1E91-41A6-9278-437FB9B0C26F}" type="slidenum">
              <a:rPr lang="uk-UA" altLang="cs-CZ"/>
              <a:pPr>
                <a:defRPr/>
              </a:pPr>
              <a:t>‹#›</a:t>
            </a:fld>
            <a:endParaRPr lang="uk-UA" alt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1367CC72-E864-44AD-94F2-DEBCE1AFCB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Rekvalifikační kurz AP15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8897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140450" y="2697322"/>
            <a:ext cx="5556250" cy="5625941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576263" y="2697322"/>
            <a:ext cx="5556250" cy="5625941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40450" y="2032000"/>
            <a:ext cx="5556250" cy="665163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263" y="2039349"/>
            <a:ext cx="5556250" cy="665163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D670ACE2-FD0A-4A5A-A05E-78AA3D0D0C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B27C2-423F-40F3-9A7A-D84A588D2A14}" type="slidenum">
              <a:rPr lang="uk-UA" altLang="cs-CZ"/>
              <a:pPr>
                <a:defRPr/>
              </a:pPr>
              <a:t>‹#›</a:t>
            </a:fld>
            <a:endParaRPr lang="uk-UA" alt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AE759639-7FF2-4D18-ADCB-3BDB99CF63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Rekvalifikační kurz AP15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58867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" name="Shape 7">
            <a:extLst>
              <a:ext uri="{FF2B5EF4-FFF2-40B4-BE49-F238E27FC236}">
                <a16:creationId xmlns:a16="http://schemas.microsoft.com/office/drawing/2014/main" id="{4716AA7F-D75A-4734-993B-1C96FD6AD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7DE43-1789-46D6-877C-EE6EF74A992C}" type="slidenum">
              <a:rPr lang="uk-UA" altLang="cs-CZ"/>
              <a:pPr>
                <a:defRPr/>
              </a:pPr>
              <a:t>‹#›</a:t>
            </a:fld>
            <a:endParaRPr lang="uk-UA" alt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5BB1A7D-DAF9-456B-AEFC-A9F82B1D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Rekvalifikační kurz AP15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52865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96900" y="630766"/>
            <a:ext cx="3732994" cy="1703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dirty="0"/>
              <a:t>Text názvu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6900" y="2335213"/>
            <a:ext cx="3732213" cy="60833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64646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329113" y="628650"/>
            <a:ext cx="7305675" cy="77898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A516FBC8-3D45-46D5-9081-994283B5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F16B-FBEE-4D53-B965-09D0A0A6277E}" type="slidenum">
              <a:rPr lang="uk-UA" altLang="cs-CZ"/>
              <a:pPr>
                <a:defRPr/>
              </a:pPr>
              <a:t>‹#›</a:t>
            </a:fld>
            <a:endParaRPr lang="uk-UA" alt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050DAF6-10EE-4775-8D45-63C4943329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Rekvalifikační kurz AP15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6121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867" y="866987"/>
            <a:ext cx="11921067" cy="1625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3733" y="1950720"/>
            <a:ext cx="5527040" cy="671914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27520" y="1950720"/>
            <a:ext cx="5527040" cy="325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27520" y="5418667"/>
            <a:ext cx="5527040" cy="325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93593-8F3E-45B9-813A-8D2393D7F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60BDD15-833F-4B6A-8873-CDBC045B38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D0AF-CE3E-4808-B751-9526230BF4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67D9533-EDA1-4E3B-868D-37E31C5840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Rekvalifikační kurz AP15</a:t>
            </a:r>
          </a:p>
        </p:txBody>
      </p:sp>
    </p:spTree>
    <p:extLst>
      <p:ext uri="{BB962C8B-B14F-4D97-AF65-F5344CB8AC3E}">
        <p14:creationId xmlns:p14="http://schemas.microsoft.com/office/powerpoint/2010/main" val="262981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9499" y="92148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Rekvalifikační kurz AP2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85788" y="1959346"/>
            <a:ext cx="11099800" cy="6119812"/>
          </a:xfrm>
        </p:spPr>
        <p:txBody>
          <a:bodyPr vert="horz"/>
          <a:lstStyle/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-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395882" y="248931"/>
            <a:ext cx="447263" cy="379591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Shape 36"/>
          <p:cNvSpPr>
            <a:spLocks noGrp="1"/>
          </p:cNvSpPr>
          <p:nvPr>
            <p:ph type="title"/>
          </p:nvPr>
        </p:nvSpPr>
        <p:spPr>
          <a:xfrm>
            <a:off x="576263" y="4732377"/>
            <a:ext cx="10464800" cy="915327"/>
          </a:xfrm>
          <a:prstGeom prst="rect">
            <a:avLst/>
          </a:prstGeom>
        </p:spPr>
        <p:txBody>
          <a:bodyPr/>
          <a:lstStyle/>
          <a:p>
            <a:r>
              <a:rPr dirty="0"/>
              <a:t>Text názvu</a:t>
            </a:r>
          </a:p>
        </p:txBody>
      </p:sp>
      <p:sp>
        <p:nvSpPr>
          <p:cNvPr id="8" name="Shape 37"/>
          <p:cNvSpPr>
            <a:spLocks noGrp="1"/>
          </p:cNvSpPr>
          <p:nvPr>
            <p:ph type="body" sz="half" idx="1"/>
          </p:nvPr>
        </p:nvSpPr>
        <p:spPr>
          <a:xfrm>
            <a:off x="576263" y="5901751"/>
            <a:ext cx="10464800" cy="268545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228600">
              <a:buClrTx/>
              <a:buSzTx/>
              <a:buNone/>
            </a:lvl2pPr>
            <a:lvl3pPr marL="0" indent="457200">
              <a:buClrTx/>
              <a:buSzTx/>
              <a:buNone/>
            </a:lvl3pPr>
            <a:lvl4pPr marL="0" indent="685800">
              <a:buClrTx/>
              <a:buSzTx/>
              <a:buNone/>
            </a:lvl4pPr>
            <a:lvl5pPr marL="0" indent="914400">
              <a:buClrTx/>
              <a:buSzTx/>
              <a:buNone/>
            </a:lvl5pPr>
          </a:lstStyle>
          <a:p>
            <a:r>
              <a:rPr dirty="0"/>
              <a:t>Text úrovně 1</a:t>
            </a:r>
          </a:p>
          <a:p>
            <a:pPr lvl="1"/>
            <a:r>
              <a:rPr dirty="0"/>
              <a:t>Text úrovně 2</a:t>
            </a:r>
          </a:p>
          <a:p>
            <a:pPr lvl="2"/>
            <a:r>
              <a:rPr dirty="0"/>
              <a:t>Text úrovně 3</a:t>
            </a:r>
          </a:p>
          <a:p>
            <a:pPr lvl="3"/>
            <a:r>
              <a:rPr dirty="0"/>
              <a:t>Text úrovně 4</a:t>
            </a:r>
          </a:p>
          <a:p>
            <a:pPr lvl="4"/>
            <a:r>
              <a:rPr dirty="0"/>
              <a:t>Text úrovně 5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9499" y="92148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Rekvalifikační kurz AP2</a:t>
            </a:r>
            <a:endParaRPr lang="cs-CZ" dirty="0"/>
          </a:p>
        </p:txBody>
      </p:sp>
      <p:sp>
        <p:nvSpPr>
          <p:cNvPr id="10" name="Shape 132"/>
          <p:cNvSpPr/>
          <p:nvPr userDrawn="1"/>
        </p:nvSpPr>
        <p:spPr>
          <a:xfrm>
            <a:off x="0" y="3942906"/>
            <a:ext cx="13019088" cy="388892"/>
          </a:xfrm>
          <a:prstGeom prst="rect">
            <a:avLst/>
          </a:prstGeom>
          <a:solidFill>
            <a:srgbClr val="FFE73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2" indent="558800" algn="l">
              <a:defRPr sz="3000" b="1">
                <a:solidFill>
                  <a:srgbClr val="347646"/>
                </a:solidFill>
                <a:latin typeface="+mn-lt"/>
                <a:ea typeface="+mn-ea"/>
                <a:cs typeface="+mn-cs"/>
                <a:sym typeface="Tahoma"/>
              </a:defRPr>
            </a:pPr>
            <a:endParaRPr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943350"/>
            <a:ext cx="6515100" cy="388938"/>
          </a:xfrm>
        </p:spPr>
        <p:txBody>
          <a:bodyPr vert="horz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Popis obrázku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515100" y="3943350"/>
            <a:ext cx="6489700" cy="388938"/>
          </a:xfrm>
        </p:spPr>
        <p:txBody>
          <a:bodyPr vert="horz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Popis obrázku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763" y="0"/>
            <a:ext cx="6515100" cy="3943350"/>
          </a:xfrm>
        </p:spPr>
        <p:txBody>
          <a:bodyPr vert="horz"/>
          <a:lstStyle/>
          <a:p>
            <a:pPr lvl="0"/>
            <a:r>
              <a:rPr lang="cs-CZ" dirty="0"/>
              <a:t>Vložit text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6519863" y="0"/>
            <a:ext cx="6484937" cy="3943350"/>
          </a:xfrm>
        </p:spPr>
        <p:txBody>
          <a:bodyPr vert="horz"/>
          <a:lstStyle/>
          <a:p>
            <a:pPr lvl="0"/>
            <a:r>
              <a:rPr lang="cs-CZ" dirty="0"/>
              <a:t>Vložit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552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9499" y="92148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Rekvalifikační kurz AP2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140450" y="2095500"/>
            <a:ext cx="5556250" cy="6227763"/>
          </a:xfrm>
        </p:spPr>
        <p:txBody>
          <a:bodyPr vert="horz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576263" y="2095500"/>
            <a:ext cx="5556250" cy="6227763"/>
          </a:xfrm>
        </p:spPr>
        <p:txBody>
          <a:bodyPr vert="horz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34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9499" y="92148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Rekvalifikační kurz AP2</a:t>
            </a: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140450" y="2697322"/>
            <a:ext cx="5556250" cy="5625941"/>
          </a:xfrm>
        </p:spPr>
        <p:txBody>
          <a:bodyPr vert="horz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>
          <a:xfrm>
            <a:off x="576263" y="2697322"/>
            <a:ext cx="5556250" cy="5625941"/>
          </a:xfrm>
        </p:spPr>
        <p:txBody>
          <a:bodyPr vert="horz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40450" y="2032000"/>
            <a:ext cx="5556250" cy="665163"/>
          </a:xfrm>
        </p:spPr>
        <p:txBody>
          <a:bodyPr vert="horz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6263" y="2039349"/>
            <a:ext cx="5556250" cy="665163"/>
          </a:xfrm>
        </p:spPr>
        <p:txBody>
          <a:bodyPr vert="horz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38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9499" y="92148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Rekvalifikační kurz AP2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3950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96900" y="630766"/>
            <a:ext cx="3732994" cy="1703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dirty="0"/>
              <a:t>Text názvu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9499" y="92148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Rekvalifikační kurz AP2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2335213"/>
            <a:ext cx="3732213" cy="6083300"/>
          </a:xfrm>
        </p:spPr>
        <p:txBody>
          <a:bodyPr vert="horz">
            <a:normAutofit/>
          </a:bodyPr>
          <a:lstStyle>
            <a:lvl1pPr>
              <a:defRPr sz="1800">
                <a:solidFill>
                  <a:srgbClr val="646464"/>
                </a:solidFill>
              </a:defRPr>
            </a:lvl1pPr>
          </a:lstStyle>
          <a:p>
            <a:pPr lvl="0"/>
            <a:r>
              <a:rPr lang="cs-CZ" dirty="0"/>
              <a:t>Text popisu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29113" y="628650"/>
            <a:ext cx="7305675" cy="7789863"/>
          </a:xfrm>
        </p:spPr>
        <p:txBody>
          <a:bodyPr vert="horz"/>
          <a:lstStyle/>
          <a:p>
            <a:pPr lvl="0"/>
            <a:r>
              <a:rPr lang="cs-CZ" dirty="0"/>
              <a:t>obsah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50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867" y="866987"/>
            <a:ext cx="11921067" cy="1625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83733" y="1950720"/>
            <a:ext cx="5527040" cy="325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1083733" y="5418667"/>
            <a:ext cx="5527040" cy="325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6827520" y="1950720"/>
            <a:ext cx="5527040" cy="671914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25120" y="8994987"/>
            <a:ext cx="2059093" cy="39059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AEC5-B16B-4754-BFA2-38591E7CDB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Rekvalifikační kurz AP2</a:t>
            </a:r>
          </a:p>
        </p:txBody>
      </p:sp>
    </p:spTree>
    <p:extLst>
      <p:ext uri="{BB962C8B-B14F-4D97-AF65-F5344CB8AC3E}">
        <p14:creationId xmlns:p14="http://schemas.microsoft.com/office/powerpoint/2010/main" val="177067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F978D10A-4677-4F0E-8BFB-EF11A3F59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5588"/>
            <a:ext cx="130048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vups-prezentace-3b_header.png">
            <a:extLst>
              <a:ext uri="{FF2B5EF4-FFF2-40B4-BE49-F238E27FC236}">
                <a16:creationId xmlns:a16="http://schemas.microsoft.com/office/drawing/2014/main" id="{5FB06B45-F5A9-4651-A7D2-91966217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54025"/>
            <a:ext cx="1204912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101">
            <a:extLst>
              <a:ext uri="{FF2B5EF4-FFF2-40B4-BE49-F238E27FC236}">
                <a16:creationId xmlns:a16="http://schemas.microsoft.com/office/drawing/2014/main" id="{85EADE19-BAB7-4590-902A-32FEE8F000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8853488"/>
            <a:ext cx="11277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20000"/>
              </a:lnSpc>
              <a:defRPr/>
            </a:pPr>
            <a:r>
              <a:rPr lang="cs-CZ" altLang="cs-CZ" sz="1600">
                <a:solidFill>
                  <a:srgbClr val="64646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Výzkumný ústav pivovarský a sladařský, a.s. </a:t>
            </a:r>
            <a:br>
              <a:rPr lang="cs-CZ" altLang="cs-CZ" sz="1600">
                <a:solidFill>
                  <a:srgbClr val="64646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en-US" altLang="cs-CZ" sz="1600" u="sng">
                <a:solidFill>
                  <a:srgbClr val="646464"/>
                </a:solidFill>
                <a:sym typeface="Tahoma" panose="020B0604030504040204" pitchFamily="34" charset="0"/>
              </a:rPr>
              <a:t>www.beerresearch.cz</a:t>
            </a:r>
            <a:r>
              <a:rPr lang="cs-CZ" altLang="cs-CZ" sz="1600">
                <a:solidFill>
                  <a:srgbClr val="64646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endParaRPr lang="cs-CZ" altLang="cs-CZ" sz="1600" u="sng">
              <a:solidFill>
                <a:srgbClr val="646464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  <a:hlinkClick r:id="rId4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812800" y="5467350"/>
            <a:ext cx="11277600" cy="187874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Text názvu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838200" y="7447438"/>
            <a:ext cx="11277600" cy="11303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646464"/>
                </a:solidFill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1600">
                <a:solidFill>
                  <a:srgbClr val="646464"/>
                </a:solidFill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>
                <a:solidFill>
                  <a:srgbClr val="646464"/>
                </a:solidFill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>
                <a:solidFill>
                  <a:srgbClr val="646464"/>
                </a:solidFill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>
                <a:solidFill>
                  <a:srgbClr val="646464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" name="Shape 18">
            <a:extLst>
              <a:ext uri="{FF2B5EF4-FFF2-40B4-BE49-F238E27FC236}">
                <a16:creationId xmlns:a16="http://schemas.microsoft.com/office/drawing/2014/main" id="{7D799AFC-D372-42F1-B9C0-A6DFA78FB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4B39-D6EC-4B11-8ABF-A8402224A2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88646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96900" y="630766"/>
            <a:ext cx="11099800" cy="87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96900" y="1833033"/>
            <a:ext cx="11099800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6859" y="8642909"/>
            <a:ext cx="11847360" cy="111069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 userDrawn="1"/>
        </p:nvSpPr>
        <p:spPr>
          <a:xfrm>
            <a:off x="7095066" y="9171516"/>
            <a:ext cx="414159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1600">
                <a:solidFill>
                  <a:srgbClr val="646464"/>
                </a:solidFill>
                <a:latin typeface="+mn-lt"/>
                <a:ea typeface="+mn-ea"/>
                <a:cs typeface="+mn-cs"/>
                <a:sym typeface="Tahoma"/>
              </a:defRPr>
            </a:lvl1pPr>
          </a:lstStyle>
          <a:p>
            <a:r>
              <a:rPr dirty="0"/>
              <a:t>Výzkumný ústav pivovarský a sladařský, a.s. 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10">
            <a:extLst/>
          </a:blip>
          <a:srcRect r="78995"/>
          <a:stretch>
            <a:fillRect/>
          </a:stretch>
        </p:blipFill>
        <p:spPr>
          <a:xfrm>
            <a:off x="0" y="8642909"/>
            <a:ext cx="2670439" cy="111069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2395882" y="248931"/>
            <a:ext cx="44726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89499" y="92148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Rekvalifikační kurz AP2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 spd="med"/>
  <p:hf hdr="0" dt="0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9pPr>
    </p:titleStyle>
    <p:bodyStyle>
      <a:lvl1pPr marL="228600" marR="0" indent="-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1pPr>
      <a:lvl2pPr marL="7161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2pPr>
      <a:lvl3pPr marL="11606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3pPr>
      <a:lvl4pPr marL="16051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4pPr>
      <a:lvl5pPr marL="20496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5pPr>
      <a:lvl6pPr marL="24941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6pPr>
      <a:lvl7pPr marL="29386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7pPr>
      <a:lvl8pPr marL="33831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8pPr>
      <a:lvl9pPr marL="38276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>
            <a:extLst>
              <a:ext uri="{FF2B5EF4-FFF2-40B4-BE49-F238E27FC236}">
                <a16:creationId xmlns:a16="http://schemas.microsoft.com/office/drawing/2014/main" id="{70A763B4-EC00-4C9C-BB6F-8446602025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6900" y="630238"/>
            <a:ext cx="110998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>
                <a:sym typeface="Tahoma" panose="020B0604030504040204" pitchFamily="34" charset="0"/>
              </a:rPr>
              <a:t>Text názvu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id="{0DF0766E-9F30-4E1E-A763-F61D93DA3D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6900" y="1833563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>
                <a:sym typeface="Tahoma" panose="020B0604030504040204" pitchFamily="34" charset="0"/>
              </a:rPr>
              <a:t>Text úrovně 1</a:t>
            </a:r>
          </a:p>
          <a:p>
            <a:pPr lvl="1"/>
            <a:r>
              <a:rPr lang="cs-CZ" altLang="cs-CZ">
                <a:sym typeface="Tahoma" panose="020B0604030504040204" pitchFamily="34" charset="0"/>
              </a:rPr>
              <a:t>Text úrovně 2</a:t>
            </a:r>
          </a:p>
          <a:p>
            <a:pPr lvl="2"/>
            <a:r>
              <a:rPr lang="cs-CZ" altLang="cs-CZ">
                <a:sym typeface="Tahoma" panose="020B0604030504040204" pitchFamily="34" charset="0"/>
              </a:rPr>
              <a:t>Text úrovně 3</a:t>
            </a:r>
          </a:p>
          <a:p>
            <a:pPr lvl="3"/>
            <a:r>
              <a:rPr lang="cs-CZ" altLang="cs-CZ">
                <a:sym typeface="Tahoma" panose="020B0604030504040204" pitchFamily="34" charset="0"/>
              </a:rPr>
              <a:t>Text úrovně 4</a:t>
            </a:r>
          </a:p>
          <a:p>
            <a:pPr lvl="4"/>
            <a:r>
              <a:rPr lang="cs-CZ" altLang="cs-CZ">
                <a:sym typeface="Tahoma" panose="020B0604030504040204" pitchFamily="34" charset="0"/>
              </a:rPr>
              <a:t>Text úrovně 5</a:t>
            </a:r>
          </a:p>
        </p:txBody>
      </p:sp>
      <p:pic>
        <p:nvPicPr>
          <p:cNvPr id="1028" name="pasted-image.png">
            <a:extLst>
              <a:ext uri="{FF2B5EF4-FFF2-40B4-BE49-F238E27FC236}">
                <a16:creationId xmlns:a16="http://schemas.microsoft.com/office/drawing/2014/main" id="{E3934857-6307-49F1-B4FA-08B585E77E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8642350"/>
            <a:ext cx="118475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9" name="Shape 5">
            <a:extLst>
              <a:ext uri="{FF2B5EF4-FFF2-40B4-BE49-F238E27FC236}">
                <a16:creationId xmlns:a16="http://schemas.microsoft.com/office/drawing/2014/main" id="{6B816660-C175-404E-9719-A6406BF097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94538" y="9170988"/>
            <a:ext cx="41417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>
              <a:lnSpc>
                <a:spcPct val="120000"/>
              </a:lnSpc>
              <a:defRPr/>
            </a:pPr>
            <a:r>
              <a:rPr lang="cs-CZ" altLang="cs-CZ" sz="1600">
                <a:solidFill>
                  <a:srgbClr val="646464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Výzkumný ústav pivovarský a sladařský, a.s. </a:t>
            </a:r>
          </a:p>
        </p:txBody>
      </p:sp>
      <p:pic>
        <p:nvPicPr>
          <p:cNvPr id="1030" name="pasted-image.png">
            <a:extLst>
              <a:ext uri="{FF2B5EF4-FFF2-40B4-BE49-F238E27FC236}">
                <a16:creationId xmlns:a16="http://schemas.microsoft.com/office/drawing/2014/main" id="{AD15C7F3-E219-47E2-8D46-9D84D65DA5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5"/>
          <a:stretch>
            <a:fillRect/>
          </a:stretch>
        </p:blipFill>
        <p:spPr bwMode="auto">
          <a:xfrm>
            <a:off x="0" y="8642350"/>
            <a:ext cx="26701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31" name="Shape 7">
            <a:extLst>
              <a:ext uri="{FF2B5EF4-FFF2-40B4-BE49-F238E27FC236}">
                <a16:creationId xmlns:a16="http://schemas.microsoft.com/office/drawing/2014/main" id="{94EDFC37-7D81-4C84-AFA3-CFA1DB3C67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2395200" y="249238"/>
            <a:ext cx="4476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4F131D9-2F09-4BDD-9E44-357C1D20A207}" type="slidenum">
              <a:rPr lang="uk-UA" altLang="cs-CZ"/>
              <a:pPr>
                <a:defRPr/>
              </a:pPr>
              <a:t>‹#›</a:t>
            </a:fld>
            <a:endParaRPr lang="uk-UA" altLang="cs-CZ"/>
          </a:p>
        </p:txBody>
      </p:sp>
      <p:sp>
        <p:nvSpPr>
          <p:cNvPr id="1032" name="Zástupný symbol pro zápatí 4">
            <a:extLst>
              <a:ext uri="{FF2B5EF4-FFF2-40B4-BE49-F238E27FC236}">
                <a16:creationId xmlns:a16="http://schemas.microsoft.com/office/drawing/2014/main" id="{16E7A94A-B3BC-4066-9C44-2824AB78E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488950" y="9215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defRPr sz="1600">
                <a:solidFill>
                  <a:srgbClr val="89898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cs-CZ"/>
              <a:t>Rekvalifikační kurz AP15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63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ransition spd="med"/>
  <p:hf sldNum="0" hdr="0" dt="0"/>
  <p:txStyles>
    <p:titleStyle>
      <a:lvl1pPr algn="l" defTabSz="584200" rtl="0" eaLnBrk="0" fontAlgn="base" hangingPunct="0">
        <a:spcBef>
          <a:spcPct val="0"/>
        </a:spcBef>
        <a:spcAft>
          <a:spcPct val="0"/>
        </a:spcAft>
        <a:defRPr sz="4000">
          <a:solidFill>
            <a:srgbClr val="347646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algn="l" defTabSz="584200" rtl="0" eaLnBrk="0" fontAlgn="base" hangingPunct="0">
        <a:spcBef>
          <a:spcPct val="0"/>
        </a:spcBef>
        <a:spcAft>
          <a:spcPct val="0"/>
        </a:spcAft>
        <a:defRPr sz="4000">
          <a:solidFill>
            <a:srgbClr val="347646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algn="l" defTabSz="584200" rtl="0" eaLnBrk="0" fontAlgn="base" hangingPunct="0">
        <a:spcBef>
          <a:spcPct val="0"/>
        </a:spcBef>
        <a:spcAft>
          <a:spcPct val="0"/>
        </a:spcAft>
        <a:defRPr sz="4000">
          <a:solidFill>
            <a:srgbClr val="347646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algn="l" defTabSz="584200" rtl="0" eaLnBrk="0" fontAlgn="base" hangingPunct="0">
        <a:spcBef>
          <a:spcPct val="0"/>
        </a:spcBef>
        <a:spcAft>
          <a:spcPct val="0"/>
        </a:spcAft>
        <a:defRPr sz="4000">
          <a:solidFill>
            <a:srgbClr val="347646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algn="l" defTabSz="584200" rtl="0" eaLnBrk="0" fontAlgn="base" hangingPunct="0">
        <a:spcBef>
          <a:spcPct val="0"/>
        </a:spcBef>
        <a:spcAft>
          <a:spcPct val="0"/>
        </a:spcAft>
        <a:defRPr sz="4000">
          <a:solidFill>
            <a:srgbClr val="347646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47646"/>
          </a:solidFill>
          <a:uFillTx/>
          <a:latin typeface="+mn-lt"/>
          <a:ea typeface="+mn-ea"/>
          <a:cs typeface="+mn-cs"/>
          <a:sym typeface="Tahoma"/>
        </a:defRPr>
      </a:lvl9pPr>
    </p:titleStyle>
    <p:bodyStyle>
      <a:lvl1pPr marL="228600" indent="-228600" algn="l" defTabSz="584200" rtl="0" eaLnBrk="0" fontAlgn="base" hangingPunct="0">
        <a:spcBef>
          <a:spcPts val="2300"/>
        </a:spcBef>
        <a:spcAft>
          <a:spcPct val="0"/>
        </a:spcAft>
        <a:buClr>
          <a:srgbClr val="347646"/>
        </a:buClr>
        <a:buSzPct val="100000"/>
        <a:buChar char="•"/>
        <a:defRPr sz="2200">
          <a:solidFill>
            <a:srgbClr val="53585F"/>
          </a:solidFill>
          <a:latin typeface="+mn-lt"/>
          <a:ea typeface="+mn-ea"/>
          <a:cs typeface="+mn-cs"/>
          <a:sym typeface="Tahoma" panose="020B0604030504040204" pitchFamily="34" charset="0"/>
        </a:defRPr>
      </a:lvl1pPr>
      <a:lvl2pPr marL="715963" indent="-271463" algn="l" defTabSz="584200" rtl="0" eaLnBrk="0" fontAlgn="base" hangingPunct="0">
        <a:spcBef>
          <a:spcPts val="2300"/>
        </a:spcBef>
        <a:spcAft>
          <a:spcPct val="0"/>
        </a:spcAft>
        <a:buClr>
          <a:srgbClr val="347646"/>
        </a:buClr>
        <a:buSzPct val="75000"/>
        <a:buChar char="•"/>
        <a:defRPr sz="2200">
          <a:solidFill>
            <a:srgbClr val="53585F"/>
          </a:solidFill>
          <a:latin typeface="+mn-lt"/>
          <a:ea typeface="+mn-ea"/>
          <a:cs typeface="+mn-cs"/>
          <a:sym typeface="Tahoma" panose="020B0604030504040204" pitchFamily="34" charset="0"/>
        </a:defRPr>
      </a:lvl2pPr>
      <a:lvl3pPr marL="1160463" indent="-271463" algn="l" defTabSz="584200" rtl="0" eaLnBrk="0" fontAlgn="base" hangingPunct="0">
        <a:spcBef>
          <a:spcPts val="2300"/>
        </a:spcBef>
        <a:spcAft>
          <a:spcPct val="0"/>
        </a:spcAft>
        <a:buClr>
          <a:srgbClr val="347646"/>
        </a:buClr>
        <a:buSzPct val="75000"/>
        <a:buChar char="•"/>
        <a:defRPr sz="2200">
          <a:solidFill>
            <a:srgbClr val="53585F"/>
          </a:solidFill>
          <a:latin typeface="+mn-lt"/>
          <a:ea typeface="+mn-ea"/>
          <a:cs typeface="+mn-cs"/>
          <a:sym typeface="Tahoma" panose="020B0604030504040204" pitchFamily="34" charset="0"/>
        </a:defRPr>
      </a:lvl3pPr>
      <a:lvl4pPr marL="1604963" indent="-271463" algn="l" defTabSz="584200" rtl="0" eaLnBrk="0" fontAlgn="base" hangingPunct="0">
        <a:spcBef>
          <a:spcPts val="2300"/>
        </a:spcBef>
        <a:spcAft>
          <a:spcPct val="0"/>
        </a:spcAft>
        <a:buClr>
          <a:srgbClr val="347646"/>
        </a:buClr>
        <a:buSzPct val="75000"/>
        <a:buChar char="•"/>
        <a:defRPr sz="2200">
          <a:solidFill>
            <a:srgbClr val="53585F"/>
          </a:solidFill>
          <a:latin typeface="+mn-lt"/>
          <a:ea typeface="+mn-ea"/>
          <a:cs typeface="+mn-cs"/>
          <a:sym typeface="Tahoma" panose="020B0604030504040204" pitchFamily="34" charset="0"/>
        </a:defRPr>
      </a:lvl4pPr>
      <a:lvl5pPr marL="2049463" indent="-271463" algn="l" defTabSz="584200" rtl="0" eaLnBrk="0" fontAlgn="base" hangingPunct="0">
        <a:spcBef>
          <a:spcPts val="2300"/>
        </a:spcBef>
        <a:spcAft>
          <a:spcPct val="0"/>
        </a:spcAft>
        <a:buClr>
          <a:srgbClr val="347646"/>
        </a:buClr>
        <a:buSzPct val="75000"/>
        <a:buChar char="•"/>
        <a:defRPr sz="2200">
          <a:solidFill>
            <a:srgbClr val="53585F"/>
          </a:solidFill>
          <a:latin typeface="+mn-lt"/>
          <a:ea typeface="+mn-ea"/>
          <a:cs typeface="+mn-cs"/>
          <a:sym typeface="Tahoma" panose="020B0604030504040204" pitchFamily="34" charset="0"/>
        </a:defRPr>
      </a:lvl5pPr>
      <a:lvl6pPr marL="24941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6pPr>
      <a:lvl7pPr marL="29386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7pPr>
      <a:lvl8pPr marL="33831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8pPr>
      <a:lvl9pPr marL="3827638" marR="0" indent="-271638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>
          <a:srgbClr val="347646"/>
        </a:buClr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Tahom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erresearch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ctrTitle"/>
          </p:nvPr>
        </p:nvSpPr>
        <p:spPr>
          <a:xfrm>
            <a:off x="812800" y="5704955"/>
            <a:ext cx="11277600" cy="1616202"/>
          </a:xfrm>
          <a:prstGeom prst="rect">
            <a:avLst/>
          </a:prstGeom>
        </p:spPr>
        <p:txBody>
          <a:bodyPr/>
          <a:lstStyle/>
          <a:p>
            <a:r>
              <a:rPr lang="cs-CZ" b="1" dirty="0"/>
              <a:t>Extrakt piva</a:t>
            </a:r>
            <a:endParaRPr b="1" dirty="0"/>
          </a:p>
        </p:txBody>
      </p:sp>
      <p:sp>
        <p:nvSpPr>
          <p:cNvPr id="100" name="Shape 100"/>
          <p:cNvSpPr>
            <a:spLocks noGrp="1"/>
          </p:cNvSpPr>
          <p:nvPr>
            <p:ph type="subTitle" sz="quarter" idx="1"/>
          </p:nvPr>
        </p:nvSpPr>
        <p:spPr>
          <a:xfrm>
            <a:off x="812800" y="7321157"/>
            <a:ext cx="11277600" cy="7577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Jana Olšovská</a:t>
            </a:r>
            <a:endParaRPr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2950859" y="9139600"/>
            <a:ext cx="3215879" cy="565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120000"/>
              </a:lnSpc>
              <a:defRPr sz="1600">
                <a:solidFill>
                  <a:srgbClr val="646464"/>
                </a:solidFill>
                <a:latin typeface="+mn-lt"/>
                <a:ea typeface="+mn-ea"/>
                <a:cs typeface="+mn-cs"/>
                <a:sym typeface="Tahoma"/>
              </a:defRPr>
            </a:pPr>
            <a:r>
              <a:rPr lang="cs-CZ" dirty="0"/>
              <a:t>E-mail </a:t>
            </a:r>
            <a:r>
              <a:rPr lang="cs-CZ" dirty="0" err="1"/>
              <a:t>olsovska</a:t>
            </a:r>
            <a:r>
              <a:rPr dirty="0"/>
              <a:t>@beerresearch.cz</a:t>
            </a:r>
            <a:endParaRPr u="sng" dirty="0">
              <a:hlinkClick r:id="rId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/>
              <a:t>Ballingův</a:t>
            </a:r>
            <a:r>
              <a:rPr lang="cs-CZ" sz="3600" b="1" dirty="0"/>
              <a:t> vzorec - </a:t>
            </a:r>
            <a:r>
              <a:rPr lang="cs-CZ" sz="3100" b="1" dirty="0"/>
              <a:t>pro výpočet extraktu původní mladiny</a:t>
            </a:r>
            <a:endParaRPr lang="cs-CZ" sz="36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10" name="Obdélník 9"/>
          <p:cNvSpPr/>
          <p:nvPr/>
        </p:nvSpPr>
        <p:spPr>
          <a:xfrm>
            <a:off x="892432" y="1635935"/>
            <a:ext cx="1121993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Velký </a:t>
            </a:r>
            <a:r>
              <a:rPr lang="cs-CZ" sz="3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Ballingův</a:t>
            </a: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vzorec:</a:t>
            </a:r>
          </a:p>
          <a:p>
            <a:endParaRPr lang="cs-CZ" sz="2800" b="1" dirty="0"/>
          </a:p>
          <a:p>
            <a:r>
              <a:rPr lang="cs-CZ" sz="2800" b="1" dirty="0"/>
              <a:t>      	(2,0665 A + E</a:t>
            </a:r>
            <a:r>
              <a:rPr lang="cs-CZ" sz="2800" b="1" baseline="-25000" dirty="0"/>
              <a:t>S</a:t>
            </a:r>
            <a:r>
              <a:rPr lang="cs-CZ" sz="2800" b="1" dirty="0"/>
              <a:t>) 100</a:t>
            </a:r>
          </a:p>
          <a:p>
            <a:r>
              <a:rPr lang="cs-CZ" sz="2800" b="1" dirty="0"/>
              <a:t>p (%) = 	---------------------------</a:t>
            </a:r>
          </a:p>
          <a:p>
            <a:r>
              <a:rPr lang="cs-CZ" sz="2800" b="1" dirty="0"/>
              <a:t> 	100 + 1,0665 A</a:t>
            </a:r>
          </a:p>
          <a:p>
            <a:pPr algn="l"/>
            <a:r>
              <a:rPr lang="cs-CZ" sz="2800" b="1" dirty="0">
                <a:latin typeface="+mn-lt"/>
              </a:rPr>
              <a:t>kde:</a:t>
            </a:r>
          </a:p>
          <a:p>
            <a:pPr algn="l"/>
            <a:r>
              <a:rPr lang="cs-CZ" sz="2800" b="1" dirty="0">
                <a:latin typeface="+mn-lt"/>
              </a:rPr>
              <a:t>p	 </a:t>
            </a:r>
            <a:r>
              <a:rPr lang="cs-CZ" sz="2800" dirty="0">
                <a:latin typeface="+mn-lt"/>
              </a:rPr>
              <a:t>extrakt původní mladiny před zakvašením</a:t>
            </a:r>
          </a:p>
          <a:p>
            <a:pPr algn="l"/>
            <a:endParaRPr lang="cs-CZ" sz="2800" b="1" dirty="0">
              <a:latin typeface="+mn-lt"/>
            </a:endParaRPr>
          </a:p>
          <a:p>
            <a:pPr marL="720000" indent="-720000" algn="l"/>
            <a:r>
              <a:rPr lang="cs-CZ" sz="2800" b="1" dirty="0">
                <a:latin typeface="+mn-lt"/>
              </a:rPr>
              <a:t>E</a:t>
            </a:r>
            <a:r>
              <a:rPr lang="cs-CZ" sz="2800" b="1" baseline="-25000" dirty="0">
                <a:latin typeface="+mn-lt"/>
              </a:rPr>
              <a:t>S</a:t>
            </a:r>
            <a:r>
              <a:rPr lang="cs-CZ" sz="2800" b="1" dirty="0">
                <a:latin typeface="+mn-lt"/>
              </a:rPr>
              <a:t>	</a:t>
            </a:r>
            <a:r>
              <a:rPr lang="cs-CZ" sz="2800" dirty="0">
                <a:latin typeface="+mn-lt"/>
              </a:rPr>
              <a:t>hmotnostní procento skutečného (nezkvašeného) extraktu piva, které se stanoví pyknometricky, popřípadě denzitometricky, po oddestilování alkoholu a doplnění destilovanou vodou na původní hmotnost vzorku</a:t>
            </a:r>
          </a:p>
          <a:p>
            <a:pPr algn="l"/>
            <a:endParaRPr lang="cs-CZ" sz="2800" b="1" dirty="0">
              <a:latin typeface="+mn-lt"/>
            </a:endParaRPr>
          </a:p>
          <a:p>
            <a:pPr marL="720000" indent="-720000" algn="l"/>
            <a:r>
              <a:rPr lang="cs-CZ" sz="2800" b="1" dirty="0">
                <a:latin typeface="+mn-lt"/>
              </a:rPr>
              <a:t>A	</a:t>
            </a:r>
            <a:r>
              <a:rPr lang="cs-CZ" sz="2800" dirty="0">
                <a:latin typeface="+mn-lt"/>
              </a:rPr>
              <a:t>hmotnostní procento alkoholu stanovené v destilátu pyknometricky, popřípadě denzitometricky</a:t>
            </a:r>
          </a:p>
        </p:txBody>
      </p:sp>
    </p:spTree>
    <p:extLst>
      <p:ext uri="{BB962C8B-B14F-4D97-AF65-F5344CB8AC3E}">
        <p14:creationId xmlns:p14="http://schemas.microsoft.com/office/powerpoint/2010/main" val="3742699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788" y="191491"/>
            <a:ext cx="11099800" cy="878550"/>
          </a:xfrm>
        </p:spPr>
        <p:txBody>
          <a:bodyPr>
            <a:normAutofit/>
          </a:bodyPr>
          <a:lstStyle/>
          <a:p>
            <a:r>
              <a:rPr lang="cs-CZ" sz="3600" b="1" dirty="0"/>
              <a:t>Stanovení původního extraktu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585787" y="1509315"/>
            <a:ext cx="11552135" cy="709098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dirty="0"/>
              <a:t>dříve stupňovitost – tento výraz se již dnes nepoužívá, protože se všechny koncentrace udávají v procentech (%), ne ve stupních (°)</a:t>
            </a:r>
          </a:p>
          <a:p>
            <a:pPr>
              <a:spcBef>
                <a:spcPts val="1200"/>
              </a:spcBef>
            </a:pPr>
            <a:endParaRPr lang="cs-CZ" sz="2400" b="1" dirty="0"/>
          </a:p>
          <a:p>
            <a:pPr>
              <a:spcBef>
                <a:spcPts val="1200"/>
              </a:spcBef>
            </a:pPr>
            <a:r>
              <a:rPr lang="cs-CZ" sz="2400" b="1" dirty="0"/>
              <a:t>destilační metoda: 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naváží se 100 g vytřepaného piva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asi 2/3 objemu se oddestiluje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destilát a destilační zbytek se dováží na 100 g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stanoví se hustota obou roztoků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z příslušných tabulek (Plato a alkoholových) </a:t>
            </a:r>
            <a:br>
              <a:rPr lang="cs-CZ" sz="2400" dirty="0"/>
            </a:br>
            <a:r>
              <a:rPr lang="cs-CZ" sz="2400" dirty="0"/>
              <a:t>se odečtou % extraktu a alkoholu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z </a:t>
            </a:r>
            <a:r>
              <a:rPr lang="cs-CZ" sz="2400" dirty="0" err="1"/>
              <a:t>Ballingova</a:t>
            </a:r>
            <a:r>
              <a:rPr lang="cs-CZ" sz="2400" dirty="0"/>
              <a:t> vzorce se vypočítá původní extrakt</a:t>
            </a:r>
          </a:p>
          <a:p>
            <a:pPr lvl="1">
              <a:spcBef>
                <a:spcPts val="1200"/>
              </a:spcBef>
            </a:pPr>
            <a:endParaRPr lang="cs-CZ" sz="2400" b="1" dirty="0"/>
          </a:p>
          <a:p>
            <a:pPr>
              <a:spcBef>
                <a:spcPts val="1200"/>
              </a:spcBef>
            </a:pPr>
            <a:r>
              <a:rPr lang="cs-CZ" sz="2400" dirty="0"/>
              <a:t>uzanční metoda, výsledek nemusí přesně souhlasit s původním extraktem mladiny</a:t>
            </a:r>
            <a:endParaRPr lang="cs-CZ" sz="2400" b="1" dirty="0"/>
          </a:p>
          <a:p>
            <a:pPr>
              <a:spcBef>
                <a:spcPts val="1200"/>
              </a:spcBef>
            </a:pPr>
            <a:r>
              <a:rPr lang="cs-CZ" sz="2400" dirty="0"/>
              <a:t>přesto se používá, aby výsledky byly jednotné v celém pivo</a:t>
            </a:r>
            <a:r>
              <a:rPr lang="cs-CZ" dirty="0"/>
              <a:t>varství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895" y="2579719"/>
            <a:ext cx="4177499" cy="31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72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788" y="384337"/>
            <a:ext cx="11099800" cy="878550"/>
          </a:xfrm>
        </p:spPr>
        <p:txBody>
          <a:bodyPr/>
          <a:lstStyle/>
          <a:p>
            <a:r>
              <a:rPr lang="cs-CZ" b="1" dirty="0"/>
              <a:t>Stanovení původního extraktu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693365" y="1172680"/>
            <a:ext cx="11099800" cy="659634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/>
              <a:t>Automatický analyzátor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Denzitometr - měří hustotu (dolní jednotka)</a:t>
            </a:r>
          </a:p>
          <a:p>
            <a:pPr lvl="1">
              <a:spcBef>
                <a:spcPts val="1200"/>
              </a:spcBef>
            </a:pPr>
            <a:r>
              <a:rPr lang="cs-CZ" sz="2400" dirty="0" err="1"/>
              <a:t>Alkolyzer</a:t>
            </a:r>
            <a:r>
              <a:rPr lang="cs-CZ" sz="2400" dirty="0"/>
              <a:t> - měří přímo alkohol (horní jednotka)</a:t>
            </a:r>
            <a:br>
              <a:rPr lang="cs-CZ" sz="2400" dirty="0"/>
            </a:b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výpis z přístroje obsahuje: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zdánlivý extrakt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skutečný extrakt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alkohol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původní extrakt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zdánlivé prokvašení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skutečné prokvašení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hustotu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energetickou hodnotu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mezi těmito veličinami existují určité vztahy, jsou-li známy alespoň dvě, ostatní se dají dopočítat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094" y="1202176"/>
            <a:ext cx="3767788" cy="27630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282149-15DE-4049-9A58-958FF376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658" y="4538875"/>
            <a:ext cx="6456224" cy="274953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06250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788" y="189247"/>
            <a:ext cx="11099800" cy="878550"/>
          </a:xfrm>
        </p:spPr>
        <p:txBody>
          <a:bodyPr/>
          <a:lstStyle/>
          <a:p>
            <a:r>
              <a:rPr lang="cs-CZ" b="1" dirty="0"/>
              <a:t>Analytické charakteristiky piva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585788" y="1067797"/>
            <a:ext cx="11099800" cy="765869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/>
              <a:t>zdánlivý extrakt </a:t>
            </a:r>
            <a:r>
              <a:rPr lang="cs-CZ" sz="2400" dirty="0"/>
              <a:t>– stanoví se </a:t>
            </a:r>
            <a:r>
              <a:rPr lang="cs-CZ" sz="2400" dirty="0" err="1"/>
              <a:t>sacharometricky</a:t>
            </a:r>
            <a:r>
              <a:rPr lang="cs-CZ" sz="2400" dirty="0"/>
              <a:t> v pivu zbaveném oxidu uhličitého </a:t>
            </a:r>
            <a:br>
              <a:rPr lang="cs-CZ" sz="2400" dirty="0"/>
            </a:br>
            <a:r>
              <a:rPr lang="cs-CZ" sz="2400" dirty="0"/>
              <a:t>(nemá žádnou oporu v realitě)</a:t>
            </a:r>
          </a:p>
          <a:p>
            <a:pPr lvl="1">
              <a:spcBef>
                <a:spcPts val="1200"/>
              </a:spcBef>
            </a:pPr>
            <a:r>
              <a:rPr lang="cs-CZ" sz="2400" dirty="0"/>
              <a:t>v minipivovaru se dá jako jediný stanovit (sacharometrem nebo ručním denzitometrem)</a:t>
            </a:r>
          </a:p>
          <a:p>
            <a:pPr>
              <a:spcBef>
                <a:spcPts val="1200"/>
              </a:spcBef>
            </a:pPr>
            <a:r>
              <a:rPr lang="cs-CZ" sz="2400" b="1" dirty="0"/>
              <a:t>skutečný extrakt </a:t>
            </a:r>
            <a:r>
              <a:rPr lang="cs-CZ" sz="2400" dirty="0"/>
              <a:t>– stanoví se po odstranění alkoholu v pivu, přibližně udává obsah nezkvašených sacharidů</a:t>
            </a:r>
          </a:p>
          <a:p>
            <a:pPr>
              <a:spcBef>
                <a:spcPts val="1200"/>
              </a:spcBef>
            </a:pPr>
            <a:r>
              <a:rPr lang="cs-CZ" sz="2400" b="1" dirty="0"/>
              <a:t>alkohol</a:t>
            </a:r>
            <a:r>
              <a:rPr lang="cs-CZ" sz="2400" dirty="0"/>
              <a:t> – stanoví se v destilátu</a:t>
            </a:r>
          </a:p>
          <a:p>
            <a:pPr>
              <a:spcBef>
                <a:spcPts val="1200"/>
              </a:spcBef>
            </a:pPr>
            <a:r>
              <a:rPr lang="cs-CZ" sz="2400" b="1" dirty="0"/>
              <a:t>prokvašení piva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C00000"/>
                </a:solidFill>
              </a:rPr>
              <a:t>skutečné:</a:t>
            </a:r>
            <a:r>
              <a:rPr lang="cs-CZ" sz="2400" dirty="0"/>
              <a:t> (</a:t>
            </a:r>
            <a:r>
              <a:rPr lang="cs-CZ" sz="2400" dirty="0" err="1"/>
              <a:t>E</a:t>
            </a:r>
            <a:r>
              <a:rPr lang="cs-CZ" sz="2400" baseline="-25000" dirty="0" err="1"/>
              <a:t>pův</a:t>
            </a:r>
            <a:r>
              <a:rPr lang="cs-CZ" sz="2400" dirty="0"/>
              <a:t> – </a:t>
            </a:r>
            <a:r>
              <a:rPr lang="cs-CZ" sz="2400" dirty="0" err="1"/>
              <a:t>E</a:t>
            </a:r>
            <a:r>
              <a:rPr lang="cs-CZ" sz="2400" baseline="-25000" dirty="0" err="1"/>
              <a:t>sk</a:t>
            </a:r>
            <a:r>
              <a:rPr lang="cs-CZ" sz="2400" dirty="0"/>
              <a:t>)/ </a:t>
            </a:r>
            <a:r>
              <a:rPr lang="cs-CZ" sz="2400" dirty="0" err="1"/>
              <a:t>E</a:t>
            </a:r>
            <a:r>
              <a:rPr lang="cs-CZ" sz="2400" baseline="-25000" dirty="0" err="1"/>
              <a:t>pův</a:t>
            </a:r>
            <a:r>
              <a:rPr lang="cs-CZ" sz="2400" baseline="-25000" dirty="0"/>
              <a:t>   </a:t>
            </a:r>
            <a:r>
              <a:rPr lang="cs-CZ" sz="2400" dirty="0"/>
              <a:t>(kolik % extraktu odkvasilo)     </a:t>
            </a:r>
            <a:r>
              <a:rPr lang="cs-CZ" sz="2400" dirty="0">
                <a:solidFill>
                  <a:srgbClr val="FFC000"/>
                </a:solidFill>
              </a:rPr>
              <a:t>-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asi 65 %</a:t>
            </a:r>
            <a:endParaRPr lang="cs-CZ" sz="2400" baseline="-250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C00000"/>
                </a:solidFill>
              </a:rPr>
              <a:t>zdánlivé:</a:t>
            </a:r>
            <a:r>
              <a:rPr lang="cs-CZ" sz="2400" dirty="0"/>
              <a:t> (</a:t>
            </a:r>
            <a:r>
              <a:rPr lang="cs-CZ" sz="2400" dirty="0" err="1"/>
              <a:t>E</a:t>
            </a:r>
            <a:r>
              <a:rPr lang="cs-CZ" sz="2400" baseline="-25000" dirty="0" err="1"/>
              <a:t>pův</a:t>
            </a:r>
            <a:r>
              <a:rPr lang="cs-CZ" sz="2400" dirty="0"/>
              <a:t> – </a:t>
            </a:r>
            <a:r>
              <a:rPr lang="cs-CZ" sz="2400" dirty="0" err="1"/>
              <a:t>E</a:t>
            </a:r>
            <a:r>
              <a:rPr lang="cs-CZ" sz="2400" baseline="-25000" dirty="0" err="1"/>
              <a:t>zd</a:t>
            </a:r>
            <a:r>
              <a:rPr lang="cs-CZ" sz="2400" dirty="0"/>
              <a:t>)/ </a:t>
            </a:r>
            <a:r>
              <a:rPr lang="cs-CZ" sz="2400" dirty="0" err="1"/>
              <a:t>E</a:t>
            </a:r>
            <a:r>
              <a:rPr lang="cs-CZ" sz="2400" baseline="-25000" dirty="0" err="1"/>
              <a:t>pův</a:t>
            </a:r>
            <a:r>
              <a:rPr lang="cs-CZ" sz="2400" baseline="-25000" dirty="0"/>
              <a:t>  </a:t>
            </a:r>
            <a:r>
              <a:rPr lang="cs-CZ" sz="2400" dirty="0"/>
              <a:t>(reálně nic neznamená, slouží pro porovnání) – </a:t>
            </a:r>
            <a:br>
              <a:rPr lang="cs-CZ" sz="2400" dirty="0"/>
            </a:br>
            <a:r>
              <a:rPr lang="cs-CZ" sz="2400" dirty="0"/>
              <a:t>                                                                                    </a:t>
            </a:r>
            <a:r>
              <a:rPr lang="cs-CZ" sz="2400" dirty="0">
                <a:solidFill>
                  <a:srgbClr val="FFC000"/>
                </a:solidFill>
              </a:rPr>
              <a:t>-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asi 78 %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rgbClr val="C00000"/>
                </a:solidFill>
              </a:rPr>
              <a:t>dosažitelné (zdánlivé): </a:t>
            </a:r>
            <a:r>
              <a:rPr lang="cs-CZ" sz="2400" dirty="0"/>
              <a:t> (</a:t>
            </a:r>
            <a:r>
              <a:rPr lang="cs-CZ" sz="2400" dirty="0" err="1"/>
              <a:t>E</a:t>
            </a:r>
            <a:r>
              <a:rPr lang="cs-CZ" sz="2400" baseline="-25000" dirty="0" err="1"/>
              <a:t>pův</a:t>
            </a:r>
            <a:r>
              <a:rPr lang="cs-CZ" sz="2400" dirty="0"/>
              <a:t> – </a:t>
            </a:r>
            <a:r>
              <a:rPr lang="cs-CZ" sz="2400" dirty="0" err="1"/>
              <a:t>E</a:t>
            </a:r>
            <a:r>
              <a:rPr lang="cs-CZ" sz="2400" baseline="-25000" dirty="0" err="1"/>
              <a:t>dos</a:t>
            </a:r>
            <a:r>
              <a:rPr lang="cs-CZ" sz="2400" dirty="0"/>
              <a:t>)/ </a:t>
            </a:r>
            <a:r>
              <a:rPr lang="cs-CZ" sz="2400" dirty="0" err="1"/>
              <a:t>E</a:t>
            </a:r>
            <a:r>
              <a:rPr lang="cs-CZ" sz="2400" baseline="-25000" dirty="0" err="1"/>
              <a:t>pův</a:t>
            </a:r>
            <a:r>
              <a:rPr lang="cs-CZ" sz="2400" baseline="-25000" dirty="0"/>
              <a:t>         </a:t>
            </a:r>
            <a:r>
              <a:rPr lang="cs-CZ" sz="2400" dirty="0"/>
              <a:t>                   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</a:rPr>
              <a:t>- asi 85 %</a:t>
            </a:r>
          </a:p>
          <a:p>
            <a:pPr lvl="2">
              <a:spcBef>
                <a:spcPts val="1200"/>
              </a:spcBef>
            </a:pPr>
            <a:r>
              <a:rPr lang="cs-CZ" sz="2400" dirty="0"/>
              <a:t>do piva se přidají kvasnice, tím prokvasí zbylé zkvasitelné sacharidy a zbydou nezkvasitelné (kolik extraktu by prokvasilo, kdyby prokvasil všechen)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solidFill>
                  <a:schemeClr val="accent4">
                    <a:lumMod val="50000"/>
                  </a:schemeClr>
                </a:solidFill>
              </a:rPr>
              <a:t>rozdíl prokvašení</a:t>
            </a:r>
            <a:r>
              <a:rPr lang="cs-CZ" sz="2400" dirty="0"/>
              <a:t>: </a:t>
            </a:r>
            <a:r>
              <a:rPr lang="cs-CZ" sz="2400" dirty="0">
                <a:solidFill>
                  <a:srgbClr val="C00000"/>
                </a:solidFill>
              </a:rPr>
              <a:t>dosažitelné - zdánlivé</a:t>
            </a:r>
          </a:p>
        </p:txBody>
      </p:sp>
    </p:spTree>
    <p:extLst>
      <p:ext uri="{BB962C8B-B14F-4D97-AF65-F5344CB8AC3E}">
        <p14:creationId xmlns:p14="http://schemas.microsoft.com/office/powerpoint/2010/main" val="29200229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>
            <a:extLst>
              <a:ext uri="{FF2B5EF4-FFF2-40B4-BE49-F238E27FC236}">
                <a16:creationId xmlns:a16="http://schemas.microsoft.com/office/drawing/2014/main" id="{5DF77037-4CB1-4188-AC87-B83D394533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2613" y="1535113"/>
            <a:ext cx="13066713" cy="3765550"/>
            <a:chOff x="-114" y="1221"/>
            <a:chExt cx="5788" cy="1668"/>
          </a:xfrm>
        </p:grpSpPr>
        <p:sp>
          <p:nvSpPr>
            <p:cNvPr id="21525" name="AutoShape 3">
              <a:extLst>
                <a:ext uri="{FF2B5EF4-FFF2-40B4-BE49-F238E27FC236}">
                  <a16:creationId xmlns:a16="http://schemas.microsoft.com/office/drawing/2014/main" id="{259CC547-AF41-40F3-AF3A-072C44B2B6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14" y="1221"/>
              <a:ext cx="5598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26" name="Rectangle 5">
              <a:extLst>
                <a:ext uri="{FF2B5EF4-FFF2-40B4-BE49-F238E27FC236}">
                  <a16:creationId xmlns:a16="http://schemas.microsoft.com/office/drawing/2014/main" id="{59699A99-083C-42FD-8E16-D23079CD9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688"/>
              <a:ext cx="402" cy="1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27" name="Rectangle 6">
              <a:extLst>
                <a:ext uri="{FF2B5EF4-FFF2-40B4-BE49-F238E27FC236}">
                  <a16:creationId xmlns:a16="http://schemas.microsoft.com/office/drawing/2014/main" id="{C7723FCE-D873-4AF0-A513-CD4004634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688"/>
              <a:ext cx="399" cy="1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28" name="Rectangle 7">
              <a:extLst>
                <a:ext uri="{FF2B5EF4-FFF2-40B4-BE49-F238E27FC236}">
                  <a16:creationId xmlns:a16="http://schemas.microsoft.com/office/drawing/2014/main" id="{E0186439-408A-46B1-90C4-7D3DB1724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688"/>
              <a:ext cx="399" cy="1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29" name="Rectangle 8">
              <a:extLst>
                <a:ext uri="{FF2B5EF4-FFF2-40B4-BE49-F238E27FC236}">
                  <a16:creationId xmlns:a16="http://schemas.microsoft.com/office/drawing/2014/main" id="{F3115D9E-1844-4E09-A4E0-8F6BCB50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" y="2688"/>
              <a:ext cx="402" cy="1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30" name="Rectangle 9">
              <a:extLst>
                <a:ext uri="{FF2B5EF4-FFF2-40B4-BE49-F238E27FC236}">
                  <a16:creationId xmlns:a16="http://schemas.microsoft.com/office/drawing/2014/main" id="{B2800BC5-B4CF-4F6F-B7BC-75D0207E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692"/>
              <a:ext cx="5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2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  saccharides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31" name="Rectangle 10">
              <a:extLst>
                <a:ext uri="{FF2B5EF4-FFF2-40B4-BE49-F238E27FC236}">
                  <a16:creationId xmlns:a16="http://schemas.microsoft.com/office/drawing/2014/main" id="{5859DC9F-D179-400B-A2B1-C6134E09F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2692"/>
              <a:ext cx="3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2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  alcohol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32" name="Rectangle 11">
              <a:extLst>
                <a:ext uri="{FF2B5EF4-FFF2-40B4-BE49-F238E27FC236}">
                  <a16:creationId xmlns:a16="http://schemas.microsoft.com/office/drawing/2014/main" id="{82E7BD5A-658B-4D4C-B265-BAB0EE30F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2692"/>
              <a:ext cx="3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2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  proteins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33" name="Rectangle 12">
              <a:extLst>
                <a:ext uri="{FF2B5EF4-FFF2-40B4-BE49-F238E27FC236}">
                  <a16:creationId xmlns:a16="http://schemas.microsoft.com/office/drawing/2014/main" id="{336BA836-BD7E-40F3-BE5D-45BEF442F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692"/>
              <a:ext cx="3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22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  glycerol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34" name="Line 13">
              <a:extLst>
                <a:ext uri="{FF2B5EF4-FFF2-40B4-BE49-F238E27FC236}">
                  <a16:creationId xmlns:a16="http://schemas.microsoft.com/office/drawing/2014/main" id="{9D9C070D-0EB4-4B13-A774-0EF22C22E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" y="2684"/>
              <a:ext cx="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35" name="Rectangle 14">
              <a:extLst>
                <a:ext uri="{FF2B5EF4-FFF2-40B4-BE49-F238E27FC236}">
                  <a16:creationId xmlns:a16="http://schemas.microsoft.com/office/drawing/2014/main" id="{0DE9E1BD-8287-426A-AEFB-5D9ADA693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2684"/>
              <a:ext cx="40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36" name="Line 15">
              <a:extLst>
                <a:ext uri="{FF2B5EF4-FFF2-40B4-BE49-F238E27FC236}">
                  <a16:creationId xmlns:a16="http://schemas.microsoft.com/office/drawing/2014/main" id="{F78CF661-C13B-47A5-B09B-6EC69E55B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2684"/>
              <a:ext cx="3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37" name="Rectangle 16">
              <a:extLst>
                <a:ext uri="{FF2B5EF4-FFF2-40B4-BE49-F238E27FC236}">
                  <a16:creationId xmlns:a16="http://schemas.microsoft.com/office/drawing/2014/main" id="{9056C715-09B0-4730-A847-C50624FB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2684"/>
              <a:ext cx="39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38" name="Line 17">
              <a:extLst>
                <a:ext uri="{FF2B5EF4-FFF2-40B4-BE49-F238E27FC236}">
                  <a16:creationId xmlns:a16="http://schemas.microsoft.com/office/drawing/2014/main" id="{BA1C8900-5C70-4B67-A605-6D47B3600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9" y="2684"/>
              <a:ext cx="3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39" name="Rectangle 18">
              <a:extLst>
                <a:ext uri="{FF2B5EF4-FFF2-40B4-BE49-F238E27FC236}">
                  <a16:creationId xmlns:a16="http://schemas.microsoft.com/office/drawing/2014/main" id="{7ABCE99F-B214-494D-B715-7F1F6F20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684"/>
              <a:ext cx="39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40" name="Line 19">
              <a:extLst>
                <a:ext uri="{FF2B5EF4-FFF2-40B4-BE49-F238E27FC236}">
                  <a16:creationId xmlns:a16="http://schemas.microsoft.com/office/drawing/2014/main" id="{CD9BE163-A90E-436B-8FF5-B63FF13D0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" y="2781"/>
              <a:ext cx="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41" name="Rectangle 20">
              <a:extLst>
                <a:ext uri="{FF2B5EF4-FFF2-40B4-BE49-F238E27FC236}">
                  <a16:creationId xmlns:a16="http://schemas.microsoft.com/office/drawing/2014/main" id="{3DAA7E45-D51F-4244-B6CE-A74631FB5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2781"/>
              <a:ext cx="40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42" name="Line 21">
              <a:extLst>
                <a:ext uri="{FF2B5EF4-FFF2-40B4-BE49-F238E27FC236}">
                  <a16:creationId xmlns:a16="http://schemas.microsoft.com/office/drawing/2014/main" id="{CCCB2AAC-E072-4B42-8A93-6E9042142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2781"/>
              <a:ext cx="3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43" name="Rectangle 22">
              <a:extLst>
                <a:ext uri="{FF2B5EF4-FFF2-40B4-BE49-F238E27FC236}">
                  <a16:creationId xmlns:a16="http://schemas.microsoft.com/office/drawing/2014/main" id="{CA4BB2E9-72A8-4268-B7EC-19F57F86E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2781"/>
              <a:ext cx="39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44" name="Line 23">
              <a:extLst>
                <a:ext uri="{FF2B5EF4-FFF2-40B4-BE49-F238E27FC236}">
                  <a16:creationId xmlns:a16="http://schemas.microsoft.com/office/drawing/2014/main" id="{AD25C37E-951D-4243-809C-DEB366717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9" y="2781"/>
              <a:ext cx="39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45" name="Rectangle 24">
              <a:extLst>
                <a:ext uri="{FF2B5EF4-FFF2-40B4-BE49-F238E27FC236}">
                  <a16:creationId xmlns:a16="http://schemas.microsoft.com/office/drawing/2014/main" id="{7E5CB0EA-E30F-4EA7-B446-0000A349C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" y="2781"/>
              <a:ext cx="399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46" name="Line 25">
              <a:extLst>
                <a:ext uri="{FF2B5EF4-FFF2-40B4-BE49-F238E27FC236}">
                  <a16:creationId xmlns:a16="http://schemas.microsoft.com/office/drawing/2014/main" id="{D11F9BF4-CA24-462D-8260-66223C796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" y="2684"/>
              <a:ext cx="0" cy="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47" name="Rectangle 26">
              <a:extLst>
                <a:ext uri="{FF2B5EF4-FFF2-40B4-BE49-F238E27FC236}">
                  <a16:creationId xmlns:a16="http://schemas.microsoft.com/office/drawing/2014/main" id="{4DA0FF3B-A557-4B96-991C-843029B96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" y="2684"/>
              <a:ext cx="8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48" name="Line 27">
              <a:extLst>
                <a:ext uri="{FF2B5EF4-FFF2-40B4-BE49-F238E27FC236}">
                  <a16:creationId xmlns:a16="http://schemas.microsoft.com/office/drawing/2014/main" id="{977E4D90-7D78-4961-A402-3750B529D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2692"/>
              <a:ext cx="0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49" name="Rectangle 28">
              <a:extLst>
                <a:ext uri="{FF2B5EF4-FFF2-40B4-BE49-F238E27FC236}">
                  <a16:creationId xmlns:a16="http://schemas.microsoft.com/office/drawing/2014/main" id="{874BF55D-2AF0-43EE-98F6-06C4F6105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2692"/>
              <a:ext cx="8" cy="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50" name="Line 29">
              <a:extLst>
                <a:ext uri="{FF2B5EF4-FFF2-40B4-BE49-F238E27FC236}">
                  <a16:creationId xmlns:a16="http://schemas.microsoft.com/office/drawing/2014/main" id="{CA19F8B6-A88F-4A21-BEDA-693924F6D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2684"/>
              <a:ext cx="0" cy="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51" name="Rectangle 30">
              <a:extLst>
                <a:ext uri="{FF2B5EF4-FFF2-40B4-BE49-F238E27FC236}">
                  <a16:creationId xmlns:a16="http://schemas.microsoft.com/office/drawing/2014/main" id="{44477D58-8383-44BD-83EB-FB7AF5E1D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684"/>
              <a:ext cx="8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52" name="Line 31">
              <a:extLst>
                <a:ext uri="{FF2B5EF4-FFF2-40B4-BE49-F238E27FC236}">
                  <a16:creationId xmlns:a16="http://schemas.microsoft.com/office/drawing/2014/main" id="{7A57DB04-C4B6-4FC5-9F67-AA2852BE8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2692"/>
              <a:ext cx="0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53" name="Rectangle 32">
              <a:extLst>
                <a:ext uri="{FF2B5EF4-FFF2-40B4-BE49-F238E27FC236}">
                  <a16:creationId xmlns:a16="http://schemas.microsoft.com/office/drawing/2014/main" id="{6AEF495E-17F0-4B78-93B9-4E2C3BB9D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692"/>
              <a:ext cx="7" cy="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54" name="Line 33">
              <a:extLst>
                <a:ext uri="{FF2B5EF4-FFF2-40B4-BE49-F238E27FC236}">
                  <a16:creationId xmlns:a16="http://schemas.microsoft.com/office/drawing/2014/main" id="{F6F91F04-1AA0-4B18-B4E1-C5D6AD8D7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2" y="2684"/>
              <a:ext cx="0" cy="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55" name="Rectangle 34">
              <a:extLst>
                <a:ext uri="{FF2B5EF4-FFF2-40B4-BE49-F238E27FC236}">
                  <a16:creationId xmlns:a16="http://schemas.microsoft.com/office/drawing/2014/main" id="{7D276442-F5FC-4088-81FB-FF9ADDC8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2684"/>
              <a:ext cx="7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56" name="Line 35">
              <a:extLst>
                <a:ext uri="{FF2B5EF4-FFF2-40B4-BE49-F238E27FC236}">
                  <a16:creationId xmlns:a16="http://schemas.microsoft.com/office/drawing/2014/main" id="{9E73C6F3-E574-428F-95A4-B73C00998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692"/>
              <a:ext cx="0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57" name="Rectangle 36">
              <a:extLst>
                <a:ext uri="{FF2B5EF4-FFF2-40B4-BE49-F238E27FC236}">
                  <a16:creationId xmlns:a16="http://schemas.microsoft.com/office/drawing/2014/main" id="{BD522D4A-2532-4EC4-B95C-AA9CBB641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2692"/>
              <a:ext cx="8" cy="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58" name="Line 37">
              <a:extLst>
                <a:ext uri="{FF2B5EF4-FFF2-40B4-BE49-F238E27FC236}">
                  <a16:creationId xmlns:a16="http://schemas.microsoft.com/office/drawing/2014/main" id="{8F04CD2C-E60D-475E-945C-C42EDB973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7" y="2684"/>
              <a:ext cx="0" cy="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59" name="Rectangle 38">
              <a:extLst>
                <a:ext uri="{FF2B5EF4-FFF2-40B4-BE49-F238E27FC236}">
                  <a16:creationId xmlns:a16="http://schemas.microsoft.com/office/drawing/2014/main" id="{3C3FDB7C-200D-47D5-9149-7852FC82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" y="2684"/>
              <a:ext cx="8" cy="1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60" name="Line 39">
              <a:extLst>
                <a:ext uri="{FF2B5EF4-FFF2-40B4-BE49-F238E27FC236}">
                  <a16:creationId xmlns:a16="http://schemas.microsoft.com/office/drawing/2014/main" id="{F4FA9C70-2AB5-4C66-84D4-AED04D473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6" y="2692"/>
              <a:ext cx="0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61" name="Rectangle 40">
              <a:extLst>
                <a:ext uri="{FF2B5EF4-FFF2-40B4-BE49-F238E27FC236}">
                  <a16:creationId xmlns:a16="http://schemas.microsoft.com/office/drawing/2014/main" id="{2FB25806-A266-4087-B753-16F045C8B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2692"/>
              <a:ext cx="7" cy="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62" name="Line 41">
              <a:extLst>
                <a:ext uri="{FF2B5EF4-FFF2-40B4-BE49-F238E27FC236}">
                  <a16:creationId xmlns:a16="http://schemas.microsoft.com/office/drawing/2014/main" id="{04B33E7E-CB11-478B-A51F-F209151B6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5" y="2684"/>
              <a:ext cx="3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63" name="Rectangle 42">
              <a:extLst>
                <a:ext uri="{FF2B5EF4-FFF2-40B4-BE49-F238E27FC236}">
                  <a16:creationId xmlns:a16="http://schemas.microsoft.com/office/drawing/2014/main" id="{DE3BAC08-30AE-499B-8329-92C63935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684"/>
              <a:ext cx="39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64" name="Line 43">
              <a:extLst>
                <a:ext uri="{FF2B5EF4-FFF2-40B4-BE49-F238E27FC236}">
                  <a16:creationId xmlns:a16="http://schemas.microsoft.com/office/drawing/2014/main" id="{6A5E9A07-E3B4-4344-82AE-3A1064B75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5" y="2781"/>
              <a:ext cx="39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65" name="Rectangle 44">
              <a:extLst>
                <a:ext uri="{FF2B5EF4-FFF2-40B4-BE49-F238E27FC236}">
                  <a16:creationId xmlns:a16="http://schemas.microsoft.com/office/drawing/2014/main" id="{0B324A0B-61C6-4D86-B8F7-153739DD2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781"/>
              <a:ext cx="39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66" name="Rectangle 45">
              <a:extLst>
                <a:ext uri="{FF2B5EF4-FFF2-40B4-BE49-F238E27FC236}">
                  <a16:creationId xmlns:a16="http://schemas.microsoft.com/office/drawing/2014/main" id="{21F5C84B-AFE9-4C01-A9FA-9EC0A045A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" y="1247"/>
              <a:ext cx="2086" cy="1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67" name="Freeform 46">
              <a:extLst>
                <a:ext uri="{FF2B5EF4-FFF2-40B4-BE49-F238E27FC236}">
                  <a16:creationId xmlns:a16="http://schemas.microsoft.com/office/drawing/2014/main" id="{ABF74587-B125-4C1F-ACF4-518EB3A20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" y="1709"/>
              <a:ext cx="41" cy="193"/>
            </a:xfrm>
            <a:custGeom>
              <a:avLst/>
              <a:gdLst>
                <a:gd name="T0" fmla="*/ 0 w 41"/>
                <a:gd name="T1" fmla="*/ 0 h 193"/>
                <a:gd name="T2" fmla="*/ 0 w 41"/>
                <a:gd name="T3" fmla="*/ 0 h 193"/>
                <a:gd name="T4" fmla="*/ 15 w 41"/>
                <a:gd name="T5" fmla="*/ 0 h 193"/>
                <a:gd name="T6" fmla="*/ 15 w 41"/>
                <a:gd name="T7" fmla="*/ 0 h 193"/>
                <a:gd name="T8" fmla="*/ 15 w 41"/>
                <a:gd name="T9" fmla="*/ 0 h 193"/>
                <a:gd name="T10" fmla="*/ 30 w 41"/>
                <a:gd name="T11" fmla="*/ 0 h 193"/>
                <a:gd name="T12" fmla="*/ 30 w 41"/>
                <a:gd name="T13" fmla="*/ 0 h 193"/>
                <a:gd name="T14" fmla="*/ 30 w 41"/>
                <a:gd name="T15" fmla="*/ 0 h 193"/>
                <a:gd name="T16" fmla="*/ 41 w 41"/>
                <a:gd name="T17" fmla="*/ 0 h 193"/>
                <a:gd name="T18" fmla="*/ 41 w 41"/>
                <a:gd name="T19" fmla="*/ 0 h 193"/>
                <a:gd name="T20" fmla="*/ 41 w 41"/>
                <a:gd name="T21" fmla="*/ 193 h 193"/>
                <a:gd name="T22" fmla="*/ 0 w 41"/>
                <a:gd name="T23" fmla="*/ 0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193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1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68" name="Freeform 47">
              <a:extLst>
                <a:ext uri="{FF2B5EF4-FFF2-40B4-BE49-F238E27FC236}">
                  <a16:creationId xmlns:a16="http://schemas.microsoft.com/office/drawing/2014/main" id="{4FD9144F-AB73-42BC-8739-910462FA2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" y="1709"/>
              <a:ext cx="291" cy="193"/>
            </a:xfrm>
            <a:custGeom>
              <a:avLst/>
              <a:gdLst>
                <a:gd name="T0" fmla="*/ 0 w 291"/>
                <a:gd name="T1" fmla="*/ 15 h 193"/>
                <a:gd name="T2" fmla="*/ 0 w 291"/>
                <a:gd name="T3" fmla="*/ 15 h 193"/>
                <a:gd name="T4" fmla="*/ 12 w 291"/>
                <a:gd name="T5" fmla="*/ 15 h 193"/>
                <a:gd name="T6" fmla="*/ 12 w 291"/>
                <a:gd name="T7" fmla="*/ 15 h 193"/>
                <a:gd name="T8" fmla="*/ 12 w 291"/>
                <a:gd name="T9" fmla="*/ 15 h 193"/>
                <a:gd name="T10" fmla="*/ 26 w 291"/>
                <a:gd name="T11" fmla="*/ 15 h 193"/>
                <a:gd name="T12" fmla="*/ 26 w 291"/>
                <a:gd name="T13" fmla="*/ 15 h 193"/>
                <a:gd name="T14" fmla="*/ 26 w 291"/>
                <a:gd name="T15" fmla="*/ 15 h 193"/>
                <a:gd name="T16" fmla="*/ 38 w 291"/>
                <a:gd name="T17" fmla="*/ 11 h 193"/>
                <a:gd name="T18" fmla="*/ 38 w 291"/>
                <a:gd name="T19" fmla="*/ 11 h 193"/>
                <a:gd name="T20" fmla="*/ 38 w 291"/>
                <a:gd name="T21" fmla="*/ 11 h 193"/>
                <a:gd name="T22" fmla="*/ 49 w 291"/>
                <a:gd name="T23" fmla="*/ 11 h 193"/>
                <a:gd name="T24" fmla="*/ 49 w 291"/>
                <a:gd name="T25" fmla="*/ 11 h 193"/>
                <a:gd name="T26" fmla="*/ 49 w 291"/>
                <a:gd name="T27" fmla="*/ 11 h 193"/>
                <a:gd name="T28" fmla="*/ 60 w 291"/>
                <a:gd name="T29" fmla="*/ 11 h 193"/>
                <a:gd name="T30" fmla="*/ 60 w 291"/>
                <a:gd name="T31" fmla="*/ 11 h 193"/>
                <a:gd name="T32" fmla="*/ 60 w 291"/>
                <a:gd name="T33" fmla="*/ 11 h 193"/>
                <a:gd name="T34" fmla="*/ 75 w 291"/>
                <a:gd name="T35" fmla="*/ 11 h 193"/>
                <a:gd name="T36" fmla="*/ 75 w 291"/>
                <a:gd name="T37" fmla="*/ 11 h 193"/>
                <a:gd name="T38" fmla="*/ 75 w 291"/>
                <a:gd name="T39" fmla="*/ 11 h 193"/>
                <a:gd name="T40" fmla="*/ 86 w 291"/>
                <a:gd name="T41" fmla="*/ 7 h 193"/>
                <a:gd name="T42" fmla="*/ 86 w 291"/>
                <a:gd name="T43" fmla="*/ 7 h 193"/>
                <a:gd name="T44" fmla="*/ 86 w 291"/>
                <a:gd name="T45" fmla="*/ 7 h 193"/>
                <a:gd name="T46" fmla="*/ 97 w 291"/>
                <a:gd name="T47" fmla="*/ 7 h 193"/>
                <a:gd name="T48" fmla="*/ 97 w 291"/>
                <a:gd name="T49" fmla="*/ 7 h 193"/>
                <a:gd name="T50" fmla="*/ 97 w 291"/>
                <a:gd name="T51" fmla="*/ 7 h 193"/>
                <a:gd name="T52" fmla="*/ 112 w 291"/>
                <a:gd name="T53" fmla="*/ 7 h 193"/>
                <a:gd name="T54" fmla="*/ 112 w 291"/>
                <a:gd name="T55" fmla="*/ 7 h 193"/>
                <a:gd name="T56" fmla="*/ 112 w 291"/>
                <a:gd name="T57" fmla="*/ 7 h 193"/>
                <a:gd name="T58" fmla="*/ 123 w 291"/>
                <a:gd name="T59" fmla="*/ 7 h 193"/>
                <a:gd name="T60" fmla="*/ 123 w 291"/>
                <a:gd name="T61" fmla="*/ 7 h 193"/>
                <a:gd name="T62" fmla="*/ 123 w 291"/>
                <a:gd name="T63" fmla="*/ 7 h 193"/>
                <a:gd name="T64" fmla="*/ 138 w 291"/>
                <a:gd name="T65" fmla="*/ 3 h 193"/>
                <a:gd name="T66" fmla="*/ 138 w 291"/>
                <a:gd name="T67" fmla="*/ 3 h 193"/>
                <a:gd name="T68" fmla="*/ 138 w 291"/>
                <a:gd name="T69" fmla="*/ 3 h 193"/>
                <a:gd name="T70" fmla="*/ 149 w 291"/>
                <a:gd name="T71" fmla="*/ 3 h 193"/>
                <a:gd name="T72" fmla="*/ 149 w 291"/>
                <a:gd name="T73" fmla="*/ 3 h 193"/>
                <a:gd name="T74" fmla="*/ 149 w 291"/>
                <a:gd name="T75" fmla="*/ 3 h 193"/>
                <a:gd name="T76" fmla="*/ 161 w 291"/>
                <a:gd name="T77" fmla="*/ 3 h 193"/>
                <a:gd name="T78" fmla="*/ 161 w 291"/>
                <a:gd name="T79" fmla="*/ 3 h 193"/>
                <a:gd name="T80" fmla="*/ 161 w 291"/>
                <a:gd name="T81" fmla="*/ 3 h 193"/>
                <a:gd name="T82" fmla="*/ 175 w 291"/>
                <a:gd name="T83" fmla="*/ 3 h 193"/>
                <a:gd name="T84" fmla="*/ 175 w 291"/>
                <a:gd name="T85" fmla="*/ 3 h 193"/>
                <a:gd name="T86" fmla="*/ 175 w 291"/>
                <a:gd name="T87" fmla="*/ 3 h 193"/>
                <a:gd name="T88" fmla="*/ 187 w 291"/>
                <a:gd name="T89" fmla="*/ 3 h 193"/>
                <a:gd name="T90" fmla="*/ 187 w 291"/>
                <a:gd name="T91" fmla="*/ 3 h 193"/>
                <a:gd name="T92" fmla="*/ 187 w 291"/>
                <a:gd name="T93" fmla="*/ 3 h 193"/>
                <a:gd name="T94" fmla="*/ 201 w 291"/>
                <a:gd name="T95" fmla="*/ 3 h 193"/>
                <a:gd name="T96" fmla="*/ 201 w 291"/>
                <a:gd name="T97" fmla="*/ 3 h 193"/>
                <a:gd name="T98" fmla="*/ 201 w 291"/>
                <a:gd name="T99" fmla="*/ 3 h 193"/>
                <a:gd name="T100" fmla="*/ 213 w 291"/>
                <a:gd name="T101" fmla="*/ 3 h 193"/>
                <a:gd name="T102" fmla="*/ 213 w 291"/>
                <a:gd name="T103" fmla="*/ 3 h 193"/>
                <a:gd name="T104" fmla="*/ 213 w 291"/>
                <a:gd name="T105" fmla="*/ 3 h 193"/>
                <a:gd name="T106" fmla="*/ 228 w 291"/>
                <a:gd name="T107" fmla="*/ 3 h 193"/>
                <a:gd name="T108" fmla="*/ 228 w 291"/>
                <a:gd name="T109" fmla="*/ 3 h 193"/>
                <a:gd name="T110" fmla="*/ 228 w 291"/>
                <a:gd name="T111" fmla="*/ 3 h 193"/>
                <a:gd name="T112" fmla="*/ 239 w 291"/>
                <a:gd name="T113" fmla="*/ 0 h 193"/>
                <a:gd name="T114" fmla="*/ 239 w 291"/>
                <a:gd name="T115" fmla="*/ 0 h 193"/>
                <a:gd name="T116" fmla="*/ 239 w 291"/>
                <a:gd name="T117" fmla="*/ 0 h 193"/>
                <a:gd name="T118" fmla="*/ 250 w 291"/>
                <a:gd name="T119" fmla="*/ 0 h 193"/>
                <a:gd name="T120" fmla="*/ 250 w 291"/>
                <a:gd name="T121" fmla="*/ 0 h 193"/>
                <a:gd name="T122" fmla="*/ 291 w 291"/>
                <a:gd name="T123" fmla="*/ 193 h 193"/>
                <a:gd name="T124" fmla="*/ 0 w 291"/>
                <a:gd name="T125" fmla="*/ 15 h 1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1" h="193">
                  <a:moveTo>
                    <a:pt x="0" y="15"/>
                  </a:moveTo>
                  <a:lnTo>
                    <a:pt x="0" y="15"/>
                  </a:lnTo>
                  <a:lnTo>
                    <a:pt x="12" y="15"/>
                  </a:lnTo>
                  <a:lnTo>
                    <a:pt x="26" y="15"/>
                  </a:lnTo>
                  <a:lnTo>
                    <a:pt x="38" y="11"/>
                  </a:lnTo>
                  <a:lnTo>
                    <a:pt x="49" y="11"/>
                  </a:lnTo>
                  <a:lnTo>
                    <a:pt x="60" y="11"/>
                  </a:lnTo>
                  <a:lnTo>
                    <a:pt x="75" y="11"/>
                  </a:lnTo>
                  <a:lnTo>
                    <a:pt x="86" y="7"/>
                  </a:lnTo>
                  <a:lnTo>
                    <a:pt x="97" y="7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8" y="3"/>
                  </a:lnTo>
                  <a:lnTo>
                    <a:pt x="149" y="3"/>
                  </a:lnTo>
                  <a:lnTo>
                    <a:pt x="161" y="3"/>
                  </a:lnTo>
                  <a:lnTo>
                    <a:pt x="175" y="3"/>
                  </a:lnTo>
                  <a:lnTo>
                    <a:pt x="187" y="3"/>
                  </a:lnTo>
                  <a:lnTo>
                    <a:pt x="201" y="3"/>
                  </a:lnTo>
                  <a:lnTo>
                    <a:pt x="213" y="3"/>
                  </a:lnTo>
                  <a:lnTo>
                    <a:pt x="228" y="3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91" y="19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CC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69" name="Freeform 48">
              <a:extLst>
                <a:ext uri="{FF2B5EF4-FFF2-40B4-BE49-F238E27FC236}">
                  <a16:creationId xmlns:a16="http://schemas.microsoft.com/office/drawing/2014/main" id="{3ED4139D-33FA-4C4D-AEE6-281B307CE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902"/>
              <a:ext cx="26" cy="255"/>
            </a:xfrm>
            <a:custGeom>
              <a:avLst/>
              <a:gdLst>
                <a:gd name="T0" fmla="*/ 26 w 26"/>
                <a:gd name="T1" fmla="*/ 0 h 254"/>
                <a:gd name="T2" fmla="*/ 26 w 26"/>
                <a:gd name="T3" fmla="*/ 4 h 254"/>
                <a:gd name="T4" fmla="*/ 26 w 26"/>
                <a:gd name="T5" fmla="*/ 4 h 254"/>
                <a:gd name="T6" fmla="*/ 26 w 26"/>
                <a:gd name="T7" fmla="*/ 4 h 254"/>
                <a:gd name="T8" fmla="*/ 26 w 26"/>
                <a:gd name="T9" fmla="*/ 8 h 254"/>
                <a:gd name="T10" fmla="*/ 26 w 26"/>
                <a:gd name="T11" fmla="*/ 12 h 254"/>
                <a:gd name="T12" fmla="*/ 26 w 26"/>
                <a:gd name="T13" fmla="*/ 12 h 254"/>
                <a:gd name="T14" fmla="*/ 22 w 26"/>
                <a:gd name="T15" fmla="*/ 15 h 254"/>
                <a:gd name="T16" fmla="*/ 22 w 26"/>
                <a:gd name="T17" fmla="*/ 19 h 254"/>
                <a:gd name="T18" fmla="*/ 22 w 26"/>
                <a:gd name="T19" fmla="*/ 19 h 254"/>
                <a:gd name="T20" fmla="*/ 22 w 26"/>
                <a:gd name="T21" fmla="*/ 23 h 254"/>
                <a:gd name="T22" fmla="*/ 19 w 26"/>
                <a:gd name="T23" fmla="*/ 26 h 254"/>
                <a:gd name="T24" fmla="*/ 19 w 26"/>
                <a:gd name="T25" fmla="*/ 26 h 254"/>
                <a:gd name="T26" fmla="*/ 19 w 26"/>
                <a:gd name="T27" fmla="*/ 30 h 254"/>
                <a:gd name="T28" fmla="*/ 15 w 26"/>
                <a:gd name="T29" fmla="*/ 34 h 254"/>
                <a:gd name="T30" fmla="*/ 15 w 26"/>
                <a:gd name="T31" fmla="*/ 34 h 254"/>
                <a:gd name="T32" fmla="*/ 11 w 26"/>
                <a:gd name="T33" fmla="*/ 38 h 254"/>
                <a:gd name="T34" fmla="*/ 11 w 26"/>
                <a:gd name="T35" fmla="*/ 38 h 254"/>
                <a:gd name="T36" fmla="*/ 11 w 26"/>
                <a:gd name="T37" fmla="*/ 38 h 254"/>
                <a:gd name="T38" fmla="*/ 7 w 26"/>
                <a:gd name="T39" fmla="*/ 41 h 254"/>
                <a:gd name="T40" fmla="*/ 4 w 26"/>
                <a:gd name="T41" fmla="*/ 45 h 254"/>
                <a:gd name="T42" fmla="*/ 4 w 26"/>
                <a:gd name="T43" fmla="*/ 45 h 254"/>
                <a:gd name="T44" fmla="*/ 0 w 26"/>
                <a:gd name="T45" fmla="*/ 49 h 254"/>
                <a:gd name="T46" fmla="*/ 0 w 26"/>
                <a:gd name="T47" fmla="*/ 254 h 254"/>
                <a:gd name="T48" fmla="*/ 4 w 26"/>
                <a:gd name="T49" fmla="*/ 250 h 254"/>
                <a:gd name="T50" fmla="*/ 7 w 26"/>
                <a:gd name="T51" fmla="*/ 246 h 254"/>
                <a:gd name="T52" fmla="*/ 7 w 26"/>
                <a:gd name="T53" fmla="*/ 246 h 254"/>
                <a:gd name="T54" fmla="*/ 11 w 26"/>
                <a:gd name="T55" fmla="*/ 242 h 254"/>
                <a:gd name="T56" fmla="*/ 11 w 26"/>
                <a:gd name="T57" fmla="*/ 242 h 254"/>
                <a:gd name="T58" fmla="*/ 11 w 26"/>
                <a:gd name="T59" fmla="*/ 242 h 254"/>
                <a:gd name="T60" fmla="*/ 15 w 26"/>
                <a:gd name="T61" fmla="*/ 239 h 254"/>
                <a:gd name="T62" fmla="*/ 19 w 26"/>
                <a:gd name="T63" fmla="*/ 235 h 254"/>
                <a:gd name="T64" fmla="*/ 19 w 26"/>
                <a:gd name="T65" fmla="*/ 235 h 254"/>
                <a:gd name="T66" fmla="*/ 19 w 26"/>
                <a:gd name="T67" fmla="*/ 231 h 254"/>
                <a:gd name="T68" fmla="*/ 22 w 26"/>
                <a:gd name="T69" fmla="*/ 227 h 254"/>
                <a:gd name="T70" fmla="*/ 22 w 26"/>
                <a:gd name="T71" fmla="*/ 227 h 254"/>
                <a:gd name="T72" fmla="*/ 22 w 26"/>
                <a:gd name="T73" fmla="*/ 224 h 254"/>
                <a:gd name="T74" fmla="*/ 22 w 26"/>
                <a:gd name="T75" fmla="*/ 220 h 254"/>
                <a:gd name="T76" fmla="*/ 22 w 26"/>
                <a:gd name="T77" fmla="*/ 220 h 254"/>
                <a:gd name="T78" fmla="*/ 26 w 26"/>
                <a:gd name="T79" fmla="*/ 216 h 254"/>
                <a:gd name="T80" fmla="*/ 26 w 26"/>
                <a:gd name="T81" fmla="*/ 213 h 254"/>
                <a:gd name="T82" fmla="*/ 26 w 26"/>
                <a:gd name="T83" fmla="*/ 213 h 254"/>
                <a:gd name="T84" fmla="*/ 26 w 26"/>
                <a:gd name="T85" fmla="*/ 209 h 254"/>
                <a:gd name="T86" fmla="*/ 26 w 26"/>
                <a:gd name="T87" fmla="*/ 209 h 254"/>
                <a:gd name="T88" fmla="*/ 26 w 26"/>
                <a:gd name="T89" fmla="*/ 209 h 254"/>
                <a:gd name="T90" fmla="*/ 26 w 26"/>
                <a:gd name="T91" fmla="*/ 205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" h="254">
                  <a:moveTo>
                    <a:pt x="26" y="0"/>
                  </a:moveTo>
                  <a:lnTo>
                    <a:pt x="26" y="0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9" y="30"/>
                  </a:lnTo>
                  <a:lnTo>
                    <a:pt x="15" y="34"/>
                  </a:lnTo>
                  <a:lnTo>
                    <a:pt x="11" y="38"/>
                  </a:lnTo>
                  <a:lnTo>
                    <a:pt x="7" y="41"/>
                  </a:lnTo>
                  <a:lnTo>
                    <a:pt x="4" y="45"/>
                  </a:lnTo>
                  <a:lnTo>
                    <a:pt x="0" y="49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7" y="246"/>
                  </a:lnTo>
                  <a:lnTo>
                    <a:pt x="11" y="242"/>
                  </a:lnTo>
                  <a:lnTo>
                    <a:pt x="15" y="239"/>
                  </a:lnTo>
                  <a:lnTo>
                    <a:pt x="19" y="235"/>
                  </a:lnTo>
                  <a:lnTo>
                    <a:pt x="19" y="231"/>
                  </a:lnTo>
                  <a:lnTo>
                    <a:pt x="22" y="227"/>
                  </a:lnTo>
                  <a:lnTo>
                    <a:pt x="22" y="224"/>
                  </a:lnTo>
                  <a:lnTo>
                    <a:pt x="22" y="220"/>
                  </a:lnTo>
                  <a:lnTo>
                    <a:pt x="26" y="216"/>
                  </a:lnTo>
                  <a:lnTo>
                    <a:pt x="26" y="213"/>
                  </a:lnTo>
                  <a:lnTo>
                    <a:pt x="26" y="209"/>
                  </a:lnTo>
                  <a:lnTo>
                    <a:pt x="26" y="20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4D4D8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0" name="Freeform 49">
              <a:extLst>
                <a:ext uri="{FF2B5EF4-FFF2-40B4-BE49-F238E27FC236}">
                  <a16:creationId xmlns:a16="http://schemas.microsoft.com/office/drawing/2014/main" id="{54C451BD-AC81-46BF-AE79-C7832EA92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1709"/>
              <a:ext cx="740" cy="242"/>
            </a:xfrm>
            <a:custGeom>
              <a:avLst/>
              <a:gdLst>
                <a:gd name="T0" fmla="*/ 11 w 741"/>
                <a:gd name="T1" fmla="*/ 0 h 242"/>
                <a:gd name="T2" fmla="*/ 37 w 741"/>
                <a:gd name="T3" fmla="*/ 0 h 242"/>
                <a:gd name="T4" fmla="*/ 63 w 741"/>
                <a:gd name="T5" fmla="*/ 3 h 242"/>
                <a:gd name="T6" fmla="*/ 78 w 741"/>
                <a:gd name="T7" fmla="*/ 3 h 242"/>
                <a:gd name="T8" fmla="*/ 104 w 741"/>
                <a:gd name="T9" fmla="*/ 3 h 242"/>
                <a:gd name="T10" fmla="*/ 127 w 741"/>
                <a:gd name="T11" fmla="*/ 3 h 242"/>
                <a:gd name="T12" fmla="*/ 141 w 741"/>
                <a:gd name="T13" fmla="*/ 3 h 242"/>
                <a:gd name="T14" fmla="*/ 167 w 741"/>
                <a:gd name="T15" fmla="*/ 7 h 242"/>
                <a:gd name="T16" fmla="*/ 194 w 741"/>
                <a:gd name="T17" fmla="*/ 7 h 242"/>
                <a:gd name="T18" fmla="*/ 205 w 741"/>
                <a:gd name="T19" fmla="*/ 7 h 242"/>
                <a:gd name="T20" fmla="*/ 227 w 741"/>
                <a:gd name="T21" fmla="*/ 11 h 242"/>
                <a:gd name="T22" fmla="*/ 253 w 741"/>
                <a:gd name="T23" fmla="*/ 11 h 242"/>
                <a:gd name="T24" fmla="*/ 264 w 741"/>
                <a:gd name="T25" fmla="*/ 15 h 242"/>
                <a:gd name="T26" fmla="*/ 290 w 741"/>
                <a:gd name="T27" fmla="*/ 15 h 242"/>
                <a:gd name="T28" fmla="*/ 313 w 741"/>
                <a:gd name="T29" fmla="*/ 18 h 242"/>
                <a:gd name="T30" fmla="*/ 324 w 741"/>
                <a:gd name="T31" fmla="*/ 18 h 242"/>
                <a:gd name="T32" fmla="*/ 350 w 741"/>
                <a:gd name="T33" fmla="*/ 22 h 242"/>
                <a:gd name="T34" fmla="*/ 372 w 741"/>
                <a:gd name="T35" fmla="*/ 26 h 242"/>
                <a:gd name="T36" fmla="*/ 380 w 741"/>
                <a:gd name="T37" fmla="*/ 30 h 242"/>
                <a:gd name="T38" fmla="*/ 402 w 741"/>
                <a:gd name="T39" fmla="*/ 30 h 242"/>
                <a:gd name="T40" fmla="*/ 424 w 741"/>
                <a:gd name="T41" fmla="*/ 33 h 242"/>
                <a:gd name="T42" fmla="*/ 436 w 741"/>
                <a:gd name="T43" fmla="*/ 37 h 242"/>
                <a:gd name="T44" fmla="*/ 458 w 741"/>
                <a:gd name="T45" fmla="*/ 41 h 242"/>
                <a:gd name="T46" fmla="*/ 477 w 741"/>
                <a:gd name="T47" fmla="*/ 44 h 242"/>
                <a:gd name="T48" fmla="*/ 488 w 741"/>
                <a:gd name="T49" fmla="*/ 48 h 242"/>
                <a:gd name="T50" fmla="*/ 506 w 741"/>
                <a:gd name="T51" fmla="*/ 52 h 242"/>
                <a:gd name="T52" fmla="*/ 525 w 741"/>
                <a:gd name="T53" fmla="*/ 56 h 242"/>
                <a:gd name="T54" fmla="*/ 532 w 741"/>
                <a:gd name="T55" fmla="*/ 59 h 242"/>
                <a:gd name="T56" fmla="*/ 551 w 741"/>
                <a:gd name="T57" fmla="*/ 63 h 242"/>
                <a:gd name="T58" fmla="*/ 570 w 741"/>
                <a:gd name="T59" fmla="*/ 70 h 242"/>
                <a:gd name="T60" fmla="*/ 577 w 741"/>
                <a:gd name="T61" fmla="*/ 70 h 242"/>
                <a:gd name="T62" fmla="*/ 592 w 741"/>
                <a:gd name="T63" fmla="*/ 78 h 242"/>
                <a:gd name="T64" fmla="*/ 607 w 741"/>
                <a:gd name="T65" fmla="*/ 82 h 242"/>
                <a:gd name="T66" fmla="*/ 614 w 741"/>
                <a:gd name="T67" fmla="*/ 85 h 242"/>
                <a:gd name="T68" fmla="*/ 629 w 741"/>
                <a:gd name="T69" fmla="*/ 89 h 242"/>
                <a:gd name="T70" fmla="*/ 640 w 741"/>
                <a:gd name="T71" fmla="*/ 97 h 242"/>
                <a:gd name="T72" fmla="*/ 648 w 741"/>
                <a:gd name="T73" fmla="*/ 100 h 242"/>
                <a:gd name="T74" fmla="*/ 659 w 741"/>
                <a:gd name="T75" fmla="*/ 104 h 242"/>
                <a:gd name="T76" fmla="*/ 670 w 741"/>
                <a:gd name="T77" fmla="*/ 111 h 242"/>
                <a:gd name="T78" fmla="*/ 678 w 741"/>
                <a:gd name="T79" fmla="*/ 115 h 242"/>
                <a:gd name="T80" fmla="*/ 689 w 741"/>
                <a:gd name="T81" fmla="*/ 119 h 242"/>
                <a:gd name="T82" fmla="*/ 696 w 741"/>
                <a:gd name="T83" fmla="*/ 126 h 242"/>
                <a:gd name="T84" fmla="*/ 700 w 741"/>
                <a:gd name="T85" fmla="*/ 130 h 242"/>
                <a:gd name="T86" fmla="*/ 711 w 741"/>
                <a:gd name="T87" fmla="*/ 138 h 242"/>
                <a:gd name="T88" fmla="*/ 715 w 741"/>
                <a:gd name="T89" fmla="*/ 141 h 242"/>
                <a:gd name="T90" fmla="*/ 719 w 741"/>
                <a:gd name="T91" fmla="*/ 145 h 242"/>
                <a:gd name="T92" fmla="*/ 726 w 741"/>
                <a:gd name="T93" fmla="*/ 152 h 242"/>
                <a:gd name="T94" fmla="*/ 730 w 741"/>
                <a:gd name="T95" fmla="*/ 160 h 242"/>
                <a:gd name="T96" fmla="*/ 734 w 741"/>
                <a:gd name="T97" fmla="*/ 164 h 242"/>
                <a:gd name="T98" fmla="*/ 737 w 741"/>
                <a:gd name="T99" fmla="*/ 171 h 242"/>
                <a:gd name="T100" fmla="*/ 737 w 741"/>
                <a:gd name="T101" fmla="*/ 175 h 242"/>
                <a:gd name="T102" fmla="*/ 741 w 741"/>
                <a:gd name="T103" fmla="*/ 178 h 242"/>
                <a:gd name="T104" fmla="*/ 741 w 741"/>
                <a:gd name="T105" fmla="*/ 186 h 242"/>
                <a:gd name="T106" fmla="*/ 741 w 741"/>
                <a:gd name="T107" fmla="*/ 193 h 242"/>
                <a:gd name="T108" fmla="*/ 741 w 741"/>
                <a:gd name="T109" fmla="*/ 197 h 242"/>
                <a:gd name="T110" fmla="*/ 741 w 741"/>
                <a:gd name="T111" fmla="*/ 201 h 242"/>
                <a:gd name="T112" fmla="*/ 737 w 741"/>
                <a:gd name="T113" fmla="*/ 208 h 242"/>
                <a:gd name="T114" fmla="*/ 737 w 741"/>
                <a:gd name="T115" fmla="*/ 212 h 242"/>
                <a:gd name="T116" fmla="*/ 734 w 741"/>
                <a:gd name="T117" fmla="*/ 219 h 242"/>
                <a:gd name="T118" fmla="*/ 730 w 741"/>
                <a:gd name="T119" fmla="*/ 227 h 242"/>
                <a:gd name="T120" fmla="*/ 726 w 741"/>
                <a:gd name="T121" fmla="*/ 231 h 242"/>
                <a:gd name="T122" fmla="*/ 722 w 741"/>
                <a:gd name="T123" fmla="*/ 234 h 242"/>
                <a:gd name="T124" fmla="*/ 715 w 741"/>
                <a:gd name="T125" fmla="*/ 242 h 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41" h="242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8" y="3"/>
                  </a:lnTo>
                  <a:lnTo>
                    <a:pt x="89" y="3"/>
                  </a:lnTo>
                  <a:lnTo>
                    <a:pt x="104" y="3"/>
                  </a:lnTo>
                  <a:lnTo>
                    <a:pt x="115" y="3"/>
                  </a:lnTo>
                  <a:lnTo>
                    <a:pt x="127" y="3"/>
                  </a:lnTo>
                  <a:lnTo>
                    <a:pt x="141" y="3"/>
                  </a:lnTo>
                  <a:lnTo>
                    <a:pt x="153" y="3"/>
                  </a:lnTo>
                  <a:lnTo>
                    <a:pt x="167" y="7"/>
                  </a:lnTo>
                  <a:lnTo>
                    <a:pt x="179" y="7"/>
                  </a:lnTo>
                  <a:lnTo>
                    <a:pt x="194" y="7"/>
                  </a:lnTo>
                  <a:lnTo>
                    <a:pt x="205" y="7"/>
                  </a:lnTo>
                  <a:lnTo>
                    <a:pt x="216" y="11"/>
                  </a:lnTo>
                  <a:lnTo>
                    <a:pt x="227" y="11"/>
                  </a:lnTo>
                  <a:lnTo>
                    <a:pt x="242" y="11"/>
                  </a:lnTo>
                  <a:lnTo>
                    <a:pt x="253" y="11"/>
                  </a:lnTo>
                  <a:lnTo>
                    <a:pt x="264" y="15"/>
                  </a:lnTo>
                  <a:lnTo>
                    <a:pt x="275" y="15"/>
                  </a:lnTo>
                  <a:lnTo>
                    <a:pt x="290" y="15"/>
                  </a:lnTo>
                  <a:lnTo>
                    <a:pt x="302" y="18"/>
                  </a:lnTo>
                  <a:lnTo>
                    <a:pt x="313" y="18"/>
                  </a:lnTo>
                  <a:lnTo>
                    <a:pt x="324" y="18"/>
                  </a:lnTo>
                  <a:lnTo>
                    <a:pt x="335" y="22"/>
                  </a:lnTo>
                  <a:lnTo>
                    <a:pt x="350" y="22"/>
                  </a:lnTo>
                  <a:lnTo>
                    <a:pt x="361" y="26"/>
                  </a:lnTo>
                  <a:lnTo>
                    <a:pt x="372" y="26"/>
                  </a:lnTo>
                  <a:lnTo>
                    <a:pt x="380" y="30"/>
                  </a:lnTo>
                  <a:lnTo>
                    <a:pt x="391" y="30"/>
                  </a:lnTo>
                  <a:lnTo>
                    <a:pt x="402" y="30"/>
                  </a:lnTo>
                  <a:lnTo>
                    <a:pt x="413" y="33"/>
                  </a:lnTo>
                  <a:lnTo>
                    <a:pt x="424" y="33"/>
                  </a:lnTo>
                  <a:lnTo>
                    <a:pt x="436" y="37"/>
                  </a:lnTo>
                  <a:lnTo>
                    <a:pt x="447" y="41"/>
                  </a:lnTo>
                  <a:lnTo>
                    <a:pt x="458" y="41"/>
                  </a:lnTo>
                  <a:lnTo>
                    <a:pt x="465" y="44"/>
                  </a:lnTo>
                  <a:lnTo>
                    <a:pt x="477" y="44"/>
                  </a:lnTo>
                  <a:lnTo>
                    <a:pt x="488" y="48"/>
                  </a:lnTo>
                  <a:lnTo>
                    <a:pt x="495" y="52"/>
                  </a:lnTo>
                  <a:lnTo>
                    <a:pt x="506" y="52"/>
                  </a:lnTo>
                  <a:lnTo>
                    <a:pt x="514" y="56"/>
                  </a:lnTo>
                  <a:lnTo>
                    <a:pt x="525" y="56"/>
                  </a:lnTo>
                  <a:lnTo>
                    <a:pt x="532" y="59"/>
                  </a:lnTo>
                  <a:lnTo>
                    <a:pt x="544" y="63"/>
                  </a:lnTo>
                  <a:lnTo>
                    <a:pt x="551" y="63"/>
                  </a:lnTo>
                  <a:lnTo>
                    <a:pt x="559" y="67"/>
                  </a:lnTo>
                  <a:lnTo>
                    <a:pt x="570" y="70"/>
                  </a:lnTo>
                  <a:lnTo>
                    <a:pt x="577" y="70"/>
                  </a:lnTo>
                  <a:lnTo>
                    <a:pt x="585" y="74"/>
                  </a:lnTo>
                  <a:lnTo>
                    <a:pt x="592" y="78"/>
                  </a:lnTo>
                  <a:lnTo>
                    <a:pt x="600" y="78"/>
                  </a:lnTo>
                  <a:lnTo>
                    <a:pt x="607" y="82"/>
                  </a:lnTo>
                  <a:lnTo>
                    <a:pt x="614" y="85"/>
                  </a:lnTo>
                  <a:lnTo>
                    <a:pt x="622" y="89"/>
                  </a:lnTo>
                  <a:lnTo>
                    <a:pt x="629" y="89"/>
                  </a:lnTo>
                  <a:lnTo>
                    <a:pt x="637" y="93"/>
                  </a:lnTo>
                  <a:lnTo>
                    <a:pt x="640" y="97"/>
                  </a:lnTo>
                  <a:lnTo>
                    <a:pt x="648" y="100"/>
                  </a:lnTo>
                  <a:lnTo>
                    <a:pt x="655" y="104"/>
                  </a:lnTo>
                  <a:lnTo>
                    <a:pt x="659" y="104"/>
                  </a:lnTo>
                  <a:lnTo>
                    <a:pt x="667" y="108"/>
                  </a:lnTo>
                  <a:lnTo>
                    <a:pt x="670" y="111"/>
                  </a:lnTo>
                  <a:lnTo>
                    <a:pt x="678" y="115"/>
                  </a:lnTo>
                  <a:lnTo>
                    <a:pt x="681" y="119"/>
                  </a:lnTo>
                  <a:lnTo>
                    <a:pt x="689" y="119"/>
                  </a:lnTo>
                  <a:lnTo>
                    <a:pt x="693" y="123"/>
                  </a:lnTo>
                  <a:lnTo>
                    <a:pt x="696" y="126"/>
                  </a:lnTo>
                  <a:lnTo>
                    <a:pt x="700" y="130"/>
                  </a:lnTo>
                  <a:lnTo>
                    <a:pt x="704" y="134"/>
                  </a:lnTo>
                  <a:lnTo>
                    <a:pt x="711" y="138"/>
                  </a:lnTo>
                  <a:lnTo>
                    <a:pt x="715" y="141"/>
                  </a:lnTo>
                  <a:lnTo>
                    <a:pt x="719" y="145"/>
                  </a:lnTo>
                  <a:lnTo>
                    <a:pt x="722" y="149"/>
                  </a:lnTo>
                  <a:lnTo>
                    <a:pt x="726" y="152"/>
                  </a:lnTo>
                  <a:lnTo>
                    <a:pt x="726" y="156"/>
                  </a:lnTo>
                  <a:lnTo>
                    <a:pt x="730" y="160"/>
                  </a:lnTo>
                  <a:lnTo>
                    <a:pt x="734" y="164"/>
                  </a:lnTo>
                  <a:lnTo>
                    <a:pt x="734" y="167"/>
                  </a:lnTo>
                  <a:lnTo>
                    <a:pt x="737" y="171"/>
                  </a:lnTo>
                  <a:lnTo>
                    <a:pt x="737" y="175"/>
                  </a:lnTo>
                  <a:lnTo>
                    <a:pt x="741" y="178"/>
                  </a:lnTo>
                  <a:lnTo>
                    <a:pt x="741" y="182"/>
                  </a:lnTo>
                  <a:lnTo>
                    <a:pt x="741" y="186"/>
                  </a:lnTo>
                  <a:lnTo>
                    <a:pt x="741" y="190"/>
                  </a:lnTo>
                  <a:lnTo>
                    <a:pt x="741" y="193"/>
                  </a:lnTo>
                  <a:lnTo>
                    <a:pt x="741" y="197"/>
                  </a:lnTo>
                  <a:lnTo>
                    <a:pt x="741" y="201"/>
                  </a:lnTo>
                  <a:lnTo>
                    <a:pt x="741" y="205"/>
                  </a:lnTo>
                  <a:lnTo>
                    <a:pt x="737" y="208"/>
                  </a:lnTo>
                  <a:lnTo>
                    <a:pt x="737" y="212"/>
                  </a:lnTo>
                  <a:lnTo>
                    <a:pt x="737" y="216"/>
                  </a:lnTo>
                  <a:lnTo>
                    <a:pt x="734" y="219"/>
                  </a:lnTo>
                  <a:lnTo>
                    <a:pt x="734" y="223"/>
                  </a:lnTo>
                  <a:lnTo>
                    <a:pt x="730" y="227"/>
                  </a:lnTo>
                  <a:lnTo>
                    <a:pt x="726" y="231"/>
                  </a:lnTo>
                  <a:lnTo>
                    <a:pt x="722" y="234"/>
                  </a:lnTo>
                  <a:lnTo>
                    <a:pt x="719" y="238"/>
                  </a:lnTo>
                  <a:lnTo>
                    <a:pt x="715" y="242"/>
                  </a:lnTo>
                  <a:lnTo>
                    <a:pt x="0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1" name="Freeform 50">
              <a:extLst>
                <a:ext uri="{FF2B5EF4-FFF2-40B4-BE49-F238E27FC236}">
                  <a16:creationId xmlns:a16="http://schemas.microsoft.com/office/drawing/2014/main" id="{5B23FE45-6DB8-4D7A-8E7B-F47D37967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902"/>
              <a:ext cx="1456" cy="395"/>
            </a:xfrm>
            <a:custGeom>
              <a:avLst/>
              <a:gdLst>
                <a:gd name="T0" fmla="*/ 1437 w 1456"/>
                <a:gd name="T1" fmla="*/ 64 h 395"/>
                <a:gd name="T2" fmla="*/ 1411 w 1456"/>
                <a:gd name="T3" fmla="*/ 82 h 395"/>
                <a:gd name="T4" fmla="*/ 1381 w 1456"/>
                <a:gd name="T5" fmla="*/ 97 h 395"/>
                <a:gd name="T6" fmla="*/ 1348 w 1456"/>
                <a:gd name="T7" fmla="*/ 108 h 395"/>
                <a:gd name="T8" fmla="*/ 1300 w 1456"/>
                <a:gd name="T9" fmla="*/ 127 h 395"/>
                <a:gd name="T10" fmla="*/ 1255 w 1456"/>
                <a:gd name="T11" fmla="*/ 138 h 395"/>
                <a:gd name="T12" fmla="*/ 1206 w 1456"/>
                <a:gd name="T13" fmla="*/ 149 h 395"/>
                <a:gd name="T14" fmla="*/ 1143 w 1456"/>
                <a:gd name="T15" fmla="*/ 160 h 395"/>
                <a:gd name="T16" fmla="*/ 1091 w 1456"/>
                <a:gd name="T17" fmla="*/ 168 h 395"/>
                <a:gd name="T18" fmla="*/ 1031 w 1456"/>
                <a:gd name="T19" fmla="*/ 175 h 395"/>
                <a:gd name="T20" fmla="*/ 968 w 1456"/>
                <a:gd name="T21" fmla="*/ 183 h 395"/>
                <a:gd name="T22" fmla="*/ 894 w 1456"/>
                <a:gd name="T23" fmla="*/ 187 h 395"/>
                <a:gd name="T24" fmla="*/ 830 w 1456"/>
                <a:gd name="T25" fmla="*/ 190 h 395"/>
                <a:gd name="T26" fmla="*/ 767 w 1456"/>
                <a:gd name="T27" fmla="*/ 190 h 395"/>
                <a:gd name="T28" fmla="*/ 689 w 1456"/>
                <a:gd name="T29" fmla="*/ 190 h 395"/>
                <a:gd name="T30" fmla="*/ 625 w 1456"/>
                <a:gd name="T31" fmla="*/ 190 h 395"/>
                <a:gd name="T32" fmla="*/ 562 w 1456"/>
                <a:gd name="T33" fmla="*/ 187 h 395"/>
                <a:gd name="T34" fmla="*/ 499 w 1456"/>
                <a:gd name="T35" fmla="*/ 183 h 395"/>
                <a:gd name="T36" fmla="*/ 428 w 1456"/>
                <a:gd name="T37" fmla="*/ 175 h 395"/>
                <a:gd name="T38" fmla="*/ 368 w 1456"/>
                <a:gd name="T39" fmla="*/ 164 h 395"/>
                <a:gd name="T40" fmla="*/ 316 w 1456"/>
                <a:gd name="T41" fmla="*/ 157 h 395"/>
                <a:gd name="T42" fmla="*/ 253 w 1456"/>
                <a:gd name="T43" fmla="*/ 146 h 395"/>
                <a:gd name="T44" fmla="*/ 205 w 1456"/>
                <a:gd name="T45" fmla="*/ 134 h 395"/>
                <a:gd name="T46" fmla="*/ 164 w 1456"/>
                <a:gd name="T47" fmla="*/ 119 h 395"/>
                <a:gd name="T48" fmla="*/ 126 w 1456"/>
                <a:gd name="T49" fmla="*/ 105 h 395"/>
                <a:gd name="T50" fmla="*/ 85 w 1456"/>
                <a:gd name="T51" fmla="*/ 90 h 395"/>
                <a:gd name="T52" fmla="*/ 59 w 1456"/>
                <a:gd name="T53" fmla="*/ 75 h 395"/>
                <a:gd name="T54" fmla="*/ 33 w 1456"/>
                <a:gd name="T55" fmla="*/ 60 h 395"/>
                <a:gd name="T56" fmla="*/ 18 w 1456"/>
                <a:gd name="T57" fmla="*/ 41 h 395"/>
                <a:gd name="T58" fmla="*/ 3 w 1456"/>
                <a:gd name="T59" fmla="*/ 23 h 395"/>
                <a:gd name="T60" fmla="*/ 0 w 1456"/>
                <a:gd name="T61" fmla="*/ 4 h 395"/>
                <a:gd name="T62" fmla="*/ 0 w 1456"/>
                <a:gd name="T63" fmla="*/ 213 h 395"/>
                <a:gd name="T64" fmla="*/ 3 w 1456"/>
                <a:gd name="T65" fmla="*/ 231 h 395"/>
                <a:gd name="T66" fmla="*/ 18 w 1456"/>
                <a:gd name="T67" fmla="*/ 246 h 395"/>
                <a:gd name="T68" fmla="*/ 33 w 1456"/>
                <a:gd name="T69" fmla="*/ 265 h 395"/>
                <a:gd name="T70" fmla="*/ 63 w 1456"/>
                <a:gd name="T71" fmla="*/ 283 h 395"/>
                <a:gd name="T72" fmla="*/ 93 w 1456"/>
                <a:gd name="T73" fmla="*/ 298 h 395"/>
                <a:gd name="T74" fmla="*/ 126 w 1456"/>
                <a:gd name="T75" fmla="*/ 309 h 395"/>
                <a:gd name="T76" fmla="*/ 171 w 1456"/>
                <a:gd name="T77" fmla="*/ 328 h 395"/>
                <a:gd name="T78" fmla="*/ 216 w 1456"/>
                <a:gd name="T79" fmla="*/ 339 h 395"/>
                <a:gd name="T80" fmla="*/ 264 w 1456"/>
                <a:gd name="T81" fmla="*/ 350 h 395"/>
                <a:gd name="T82" fmla="*/ 316 w 1456"/>
                <a:gd name="T83" fmla="*/ 362 h 395"/>
                <a:gd name="T84" fmla="*/ 380 w 1456"/>
                <a:gd name="T85" fmla="*/ 373 h 395"/>
                <a:gd name="T86" fmla="*/ 439 w 1456"/>
                <a:gd name="T87" fmla="*/ 380 h 395"/>
                <a:gd name="T88" fmla="*/ 499 w 1456"/>
                <a:gd name="T89" fmla="*/ 384 h 395"/>
                <a:gd name="T90" fmla="*/ 573 w 1456"/>
                <a:gd name="T91" fmla="*/ 391 h 395"/>
                <a:gd name="T92" fmla="*/ 637 w 1456"/>
                <a:gd name="T93" fmla="*/ 395 h 395"/>
                <a:gd name="T94" fmla="*/ 700 w 1456"/>
                <a:gd name="T95" fmla="*/ 395 h 395"/>
                <a:gd name="T96" fmla="*/ 767 w 1456"/>
                <a:gd name="T97" fmla="*/ 395 h 395"/>
                <a:gd name="T98" fmla="*/ 845 w 1456"/>
                <a:gd name="T99" fmla="*/ 395 h 395"/>
                <a:gd name="T100" fmla="*/ 908 w 1456"/>
                <a:gd name="T101" fmla="*/ 391 h 395"/>
                <a:gd name="T102" fmla="*/ 968 w 1456"/>
                <a:gd name="T103" fmla="*/ 388 h 395"/>
                <a:gd name="T104" fmla="*/ 1043 w 1456"/>
                <a:gd name="T105" fmla="*/ 380 h 395"/>
                <a:gd name="T106" fmla="*/ 1102 w 1456"/>
                <a:gd name="T107" fmla="*/ 373 h 395"/>
                <a:gd name="T108" fmla="*/ 1154 w 1456"/>
                <a:gd name="T109" fmla="*/ 362 h 395"/>
                <a:gd name="T110" fmla="*/ 1206 w 1456"/>
                <a:gd name="T111" fmla="*/ 354 h 395"/>
                <a:gd name="T112" fmla="*/ 1266 w 1456"/>
                <a:gd name="T113" fmla="*/ 339 h 395"/>
                <a:gd name="T114" fmla="*/ 1311 w 1456"/>
                <a:gd name="T115" fmla="*/ 328 h 395"/>
                <a:gd name="T116" fmla="*/ 1348 w 1456"/>
                <a:gd name="T117" fmla="*/ 313 h 395"/>
                <a:gd name="T118" fmla="*/ 1381 w 1456"/>
                <a:gd name="T119" fmla="*/ 302 h 395"/>
                <a:gd name="T120" fmla="*/ 1419 w 1456"/>
                <a:gd name="T121" fmla="*/ 283 h 395"/>
                <a:gd name="T122" fmla="*/ 1441 w 1456"/>
                <a:gd name="T123" fmla="*/ 265 h 3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56" h="395">
                  <a:moveTo>
                    <a:pt x="1456" y="49"/>
                  </a:moveTo>
                  <a:lnTo>
                    <a:pt x="1452" y="52"/>
                  </a:lnTo>
                  <a:lnTo>
                    <a:pt x="1452" y="56"/>
                  </a:lnTo>
                  <a:lnTo>
                    <a:pt x="1445" y="60"/>
                  </a:lnTo>
                  <a:lnTo>
                    <a:pt x="1441" y="60"/>
                  </a:lnTo>
                  <a:lnTo>
                    <a:pt x="1437" y="64"/>
                  </a:lnTo>
                  <a:lnTo>
                    <a:pt x="1434" y="67"/>
                  </a:lnTo>
                  <a:lnTo>
                    <a:pt x="1430" y="71"/>
                  </a:lnTo>
                  <a:lnTo>
                    <a:pt x="1422" y="75"/>
                  </a:lnTo>
                  <a:lnTo>
                    <a:pt x="1419" y="79"/>
                  </a:lnTo>
                  <a:lnTo>
                    <a:pt x="1411" y="82"/>
                  </a:lnTo>
                  <a:lnTo>
                    <a:pt x="1408" y="82"/>
                  </a:lnTo>
                  <a:lnTo>
                    <a:pt x="1400" y="86"/>
                  </a:lnTo>
                  <a:lnTo>
                    <a:pt x="1396" y="90"/>
                  </a:lnTo>
                  <a:lnTo>
                    <a:pt x="1389" y="93"/>
                  </a:lnTo>
                  <a:lnTo>
                    <a:pt x="1381" y="97"/>
                  </a:lnTo>
                  <a:lnTo>
                    <a:pt x="1378" y="97"/>
                  </a:lnTo>
                  <a:lnTo>
                    <a:pt x="1370" y="101"/>
                  </a:lnTo>
                  <a:lnTo>
                    <a:pt x="1363" y="105"/>
                  </a:lnTo>
                  <a:lnTo>
                    <a:pt x="1355" y="105"/>
                  </a:lnTo>
                  <a:lnTo>
                    <a:pt x="1348" y="108"/>
                  </a:lnTo>
                  <a:lnTo>
                    <a:pt x="1341" y="112"/>
                  </a:lnTo>
                  <a:lnTo>
                    <a:pt x="1333" y="116"/>
                  </a:lnTo>
                  <a:lnTo>
                    <a:pt x="1326" y="116"/>
                  </a:lnTo>
                  <a:lnTo>
                    <a:pt x="1318" y="119"/>
                  </a:lnTo>
                  <a:lnTo>
                    <a:pt x="1311" y="123"/>
                  </a:lnTo>
                  <a:lnTo>
                    <a:pt x="1300" y="127"/>
                  </a:lnTo>
                  <a:lnTo>
                    <a:pt x="1292" y="127"/>
                  </a:lnTo>
                  <a:lnTo>
                    <a:pt x="1285" y="131"/>
                  </a:lnTo>
                  <a:lnTo>
                    <a:pt x="1273" y="134"/>
                  </a:lnTo>
                  <a:lnTo>
                    <a:pt x="1266" y="134"/>
                  </a:lnTo>
                  <a:lnTo>
                    <a:pt x="1255" y="138"/>
                  </a:lnTo>
                  <a:lnTo>
                    <a:pt x="1247" y="138"/>
                  </a:lnTo>
                  <a:lnTo>
                    <a:pt x="1236" y="142"/>
                  </a:lnTo>
                  <a:lnTo>
                    <a:pt x="1229" y="146"/>
                  </a:lnTo>
                  <a:lnTo>
                    <a:pt x="1218" y="146"/>
                  </a:lnTo>
                  <a:lnTo>
                    <a:pt x="1206" y="149"/>
                  </a:lnTo>
                  <a:lnTo>
                    <a:pt x="1199" y="149"/>
                  </a:lnTo>
                  <a:lnTo>
                    <a:pt x="1188" y="153"/>
                  </a:lnTo>
                  <a:lnTo>
                    <a:pt x="1177" y="153"/>
                  </a:lnTo>
                  <a:lnTo>
                    <a:pt x="1165" y="157"/>
                  </a:lnTo>
                  <a:lnTo>
                    <a:pt x="1154" y="157"/>
                  </a:lnTo>
                  <a:lnTo>
                    <a:pt x="1143" y="160"/>
                  </a:lnTo>
                  <a:lnTo>
                    <a:pt x="1132" y="160"/>
                  </a:lnTo>
                  <a:lnTo>
                    <a:pt x="1121" y="164"/>
                  </a:lnTo>
                  <a:lnTo>
                    <a:pt x="1113" y="164"/>
                  </a:lnTo>
                  <a:lnTo>
                    <a:pt x="1102" y="168"/>
                  </a:lnTo>
                  <a:lnTo>
                    <a:pt x="1091" y="168"/>
                  </a:lnTo>
                  <a:lnTo>
                    <a:pt x="1076" y="172"/>
                  </a:lnTo>
                  <a:lnTo>
                    <a:pt x="1065" y="172"/>
                  </a:lnTo>
                  <a:lnTo>
                    <a:pt x="1054" y="175"/>
                  </a:lnTo>
                  <a:lnTo>
                    <a:pt x="1043" y="175"/>
                  </a:lnTo>
                  <a:lnTo>
                    <a:pt x="1031" y="175"/>
                  </a:lnTo>
                  <a:lnTo>
                    <a:pt x="1016" y="179"/>
                  </a:lnTo>
                  <a:lnTo>
                    <a:pt x="1005" y="179"/>
                  </a:lnTo>
                  <a:lnTo>
                    <a:pt x="994" y="179"/>
                  </a:lnTo>
                  <a:lnTo>
                    <a:pt x="983" y="183"/>
                  </a:lnTo>
                  <a:lnTo>
                    <a:pt x="968" y="183"/>
                  </a:lnTo>
                  <a:lnTo>
                    <a:pt x="957" y="183"/>
                  </a:lnTo>
                  <a:lnTo>
                    <a:pt x="946" y="183"/>
                  </a:lnTo>
                  <a:lnTo>
                    <a:pt x="935" y="187"/>
                  </a:lnTo>
                  <a:lnTo>
                    <a:pt x="920" y="187"/>
                  </a:lnTo>
                  <a:lnTo>
                    <a:pt x="908" y="187"/>
                  </a:lnTo>
                  <a:lnTo>
                    <a:pt x="894" y="187"/>
                  </a:lnTo>
                  <a:lnTo>
                    <a:pt x="882" y="187"/>
                  </a:lnTo>
                  <a:lnTo>
                    <a:pt x="868" y="190"/>
                  </a:lnTo>
                  <a:lnTo>
                    <a:pt x="856" y="190"/>
                  </a:lnTo>
                  <a:lnTo>
                    <a:pt x="845" y="190"/>
                  </a:lnTo>
                  <a:lnTo>
                    <a:pt x="830" y="190"/>
                  </a:lnTo>
                  <a:lnTo>
                    <a:pt x="819" y="190"/>
                  </a:lnTo>
                  <a:lnTo>
                    <a:pt x="804" y="190"/>
                  </a:lnTo>
                  <a:lnTo>
                    <a:pt x="793" y="190"/>
                  </a:lnTo>
                  <a:lnTo>
                    <a:pt x="778" y="190"/>
                  </a:lnTo>
                  <a:lnTo>
                    <a:pt x="767" y="190"/>
                  </a:lnTo>
                  <a:lnTo>
                    <a:pt x="752" y="190"/>
                  </a:lnTo>
                  <a:lnTo>
                    <a:pt x="741" y="190"/>
                  </a:lnTo>
                  <a:lnTo>
                    <a:pt x="730" y="190"/>
                  </a:lnTo>
                  <a:lnTo>
                    <a:pt x="715" y="190"/>
                  </a:lnTo>
                  <a:lnTo>
                    <a:pt x="700" y="190"/>
                  </a:lnTo>
                  <a:lnTo>
                    <a:pt x="689" y="190"/>
                  </a:lnTo>
                  <a:lnTo>
                    <a:pt x="678" y="190"/>
                  </a:lnTo>
                  <a:lnTo>
                    <a:pt x="663" y="190"/>
                  </a:lnTo>
                  <a:lnTo>
                    <a:pt x="651" y="190"/>
                  </a:lnTo>
                  <a:lnTo>
                    <a:pt x="637" y="190"/>
                  </a:lnTo>
                  <a:lnTo>
                    <a:pt x="625" y="190"/>
                  </a:lnTo>
                  <a:lnTo>
                    <a:pt x="611" y="190"/>
                  </a:lnTo>
                  <a:lnTo>
                    <a:pt x="599" y="187"/>
                  </a:lnTo>
                  <a:lnTo>
                    <a:pt x="588" y="187"/>
                  </a:lnTo>
                  <a:lnTo>
                    <a:pt x="573" y="187"/>
                  </a:lnTo>
                  <a:lnTo>
                    <a:pt x="562" y="187"/>
                  </a:lnTo>
                  <a:lnTo>
                    <a:pt x="547" y="187"/>
                  </a:lnTo>
                  <a:lnTo>
                    <a:pt x="536" y="183"/>
                  </a:lnTo>
                  <a:lnTo>
                    <a:pt x="525" y="183"/>
                  </a:lnTo>
                  <a:lnTo>
                    <a:pt x="510" y="183"/>
                  </a:lnTo>
                  <a:lnTo>
                    <a:pt x="499" y="183"/>
                  </a:lnTo>
                  <a:lnTo>
                    <a:pt x="488" y="179"/>
                  </a:lnTo>
                  <a:lnTo>
                    <a:pt x="476" y="179"/>
                  </a:lnTo>
                  <a:lnTo>
                    <a:pt x="462" y="179"/>
                  </a:lnTo>
                  <a:lnTo>
                    <a:pt x="450" y="175"/>
                  </a:lnTo>
                  <a:lnTo>
                    <a:pt x="439" y="175"/>
                  </a:lnTo>
                  <a:lnTo>
                    <a:pt x="428" y="175"/>
                  </a:lnTo>
                  <a:lnTo>
                    <a:pt x="413" y="172"/>
                  </a:lnTo>
                  <a:lnTo>
                    <a:pt x="402" y="172"/>
                  </a:lnTo>
                  <a:lnTo>
                    <a:pt x="391" y="168"/>
                  </a:lnTo>
                  <a:lnTo>
                    <a:pt x="380" y="168"/>
                  </a:lnTo>
                  <a:lnTo>
                    <a:pt x="368" y="164"/>
                  </a:lnTo>
                  <a:lnTo>
                    <a:pt x="357" y="164"/>
                  </a:lnTo>
                  <a:lnTo>
                    <a:pt x="346" y="160"/>
                  </a:lnTo>
                  <a:lnTo>
                    <a:pt x="335" y="160"/>
                  </a:lnTo>
                  <a:lnTo>
                    <a:pt x="327" y="157"/>
                  </a:lnTo>
                  <a:lnTo>
                    <a:pt x="316" y="157"/>
                  </a:lnTo>
                  <a:lnTo>
                    <a:pt x="305" y="153"/>
                  </a:lnTo>
                  <a:lnTo>
                    <a:pt x="294" y="153"/>
                  </a:lnTo>
                  <a:lnTo>
                    <a:pt x="283" y="149"/>
                  </a:lnTo>
                  <a:lnTo>
                    <a:pt x="275" y="149"/>
                  </a:lnTo>
                  <a:lnTo>
                    <a:pt x="264" y="146"/>
                  </a:lnTo>
                  <a:lnTo>
                    <a:pt x="253" y="146"/>
                  </a:lnTo>
                  <a:lnTo>
                    <a:pt x="246" y="142"/>
                  </a:lnTo>
                  <a:lnTo>
                    <a:pt x="234" y="138"/>
                  </a:lnTo>
                  <a:lnTo>
                    <a:pt x="227" y="138"/>
                  </a:lnTo>
                  <a:lnTo>
                    <a:pt x="216" y="134"/>
                  </a:lnTo>
                  <a:lnTo>
                    <a:pt x="205" y="134"/>
                  </a:lnTo>
                  <a:lnTo>
                    <a:pt x="197" y="131"/>
                  </a:lnTo>
                  <a:lnTo>
                    <a:pt x="190" y="127"/>
                  </a:lnTo>
                  <a:lnTo>
                    <a:pt x="182" y="127"/>
                  </a:lnTo>
                  <a:lnTo>
                    <a:pt x="171" y="123"/>
                  </a:lnTo>
                  <a:lnTo>
                    <a:pt x="164" y="119"/>
                  </a:lnTo>
                  <a:lnTo>
                    <a:pt x="156" y="116"/>
                  </a:lnTo>
                  <a:lnTo>
                    <a:pt x="149" y="116"/>
                  </a:lnTo>
                  <a:lnTo>
                    <a:pt x="141" y="112"/>
                  </a:lnTo>
                  <a:lnTo>
                    <a:pt x="134" y="108"/>
                  </a:lnTo>
                  <a:lnTo>
                    <a:pt x="126" y="105"/>
                  </a:lnTo>
                  <a:lnTo>
                    <a:pt x="119" y="105"/>
                  </a:lnTo>
                  <a:lnTo>
                    <a:pt x="111" y="101"/>
                  </a:lnTo>
                  <a:lnTo>
                    <a:pt x="104" y="97"/>
                  </a:lnTo>
                  <a:lnTo>
                    <a:pt x="97" y="97"/>
                  </a:lnTo>
                  <a:lnTo>
                    <a:pt x="93" y="93"/>
                  </a:lnTo>
                  <a:lnTo>
                    <a:pt x="85" y="90"/>
                  </a:lnTo>
                  <a:lnTo>
                    <a:pt x="78" y="86"/>
                  </a:lnTo>
                  <a:lnTo>
                    <a:pt x="74" y="82"/>
                  </a:lnTo>
                  <a:lnTo>
                    <a:pt x="67" y="82"/>
                  </a:lnTo>
                  <a:lnTo>
                    <a:pt x="63" y="79"/>
                  </a:lnTo>
                  <a:lnTo>
                    <a:pt x="59" y="75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4" y="64"/>
                  </a:lnTo>
                  <a:lnTo>
                    <a:pt x="37" y="60"/>
                  </a:lnTo>
                  <a:lnTo>
                    <a:pt x="33" y="60"/>
                  </a:lnTo>
                  <a:lnTo>
                    <a:pt x="29" y="56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5" y="38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3" y="224"/>
                  </a:lnTo>
                  <a:lnTo>
                    <a:pt x="3" y="227"/>
                  </a:lnTo>
                  <a:lnTo>
                    <a:pt x="3" y="231"/>
                  </a:lnTo>
                  <a:lnTo>
                    <a:pt x="7" y="235"/>
                  </a:lnTo>
                  <a:lnTo>
                    <a:pt x="11" y="239"/>
                  </a:lnTo>
                  <a:lnTo>
                    <a:pt x="11" y="242"/>
                  </a:lnTo>
                  <a:lnTo>
                    <a:pt x="15" y="242"/>
                  </a:lnTo>
                  <a:lnTo>
                    <a:pt x="18" y="246"/>
                  </a:lnTo>
                  <a:lnTo>
                    <a:pt x="22" y="250"/>
                  </a:lnTo>
                  <a:lnTo>
                    <a:pt x="22" y="254"/>
                  </a:lnTo>
                  <a:lnTo>
                    <a:pt x="26" y="257"/>
                  </a:lnTo>
                  <a:lnTo>
                    <a:pt x="29" y="261"/>
                  </a:lnTo>
                  <a:lnTo>
                    <a:pt x="33" y="265"/>
                  </a:lnTo>
                  <a:lnTo>
                    <a:pt x="37" y="265"/>
                  </a:lnTo>
                  <a:lnTo>
                    <a:pt x="44" y="268"/>
                  </a:lnTo>
                  <a:lnTo>
                    <a:pt x="48" y="272"/>
                  </a:lnTo>
                  <a:lnTo>
                    <a:pt x="52" y="276"/>
                  </a:lnTo>
                  <a:lnTo>
                    <a:pt x="59" y="280"/>
                  </a:lnTo>
                  <a:lnTo>
                    <a:pt x="63" y="283"/>
                  </a:lnTo>
                  <a:lnTo>
                    <a:pt x="67" y="287"/>
                  </a:lnTo>
                  <a:lnTo>
                    <a:pt x="74" y="287"/>
                  </a:lnTo>
                  <a:lnTo>
                    <a:pt x="78" y="291"/>
                  </a:lnTo>
                  <a:lnTo>
                    <a:pt x="85" y="294"/>
                  </a:lnTo>
                  <a:lnTo>
                    <a:pt x="93" y="298"/>
                  </a:lnTo>
                  <a:lnTo>
                    <a:pt x="97" y="302"/>
                  </a:lnTo>
                  <a:lnTo>
                    <a:pt x="104" y="302"/>
                  </a:lnTo>
                  <a:lnTo>
                    <a:pt x="111" y="306"/>
                  </a:lnTo>
                  <a:lnTo>
                    <a:pt x="119" y="309"/>
                  </a:lnTo>
                  <a:lnTo>
                    <a:pt x="126" y="309"/>
                  </a:lnTo>
                  <a:lnTo>
                    <a:pt x="134" y="313"/>
                  </a:lnTo>
                  <a:lnTo>
                    <a:pt x="141" y="317"/>
                  </a:lnTo>
                  <a:lnTo>
                    <a:pt x="149" y="321"/>
                  </a:lnTo>
                  <a:lnTo>
                    <a:pt x="156" y="321"/>
                  </a:lnTo>
                  <a:lnTo>
                    <a:pt x="164" y="324"/>
                  </a:lnTo>
                  <a:lnTo>
                    <a:pt x="171" y="328"/>
                  </a:lnTo>
                  <a:lnTo>
                    <a:pt x="182" y="328"/>
                  </a:lnTo>
                  <a:lnTo>
                    <a:pt x="190" y="332"/>
                  </a:lnTo>
                  <a:lnTo>
                    <a:pt x="197" y="335"/>
                  </a:lnTo>
                  <a:lnTo>
                    <a:pt x="205" y="339"/>
                  </a:lnTo>
                  <a:lnTo>
                    <a:pt x="216" y="339"/>
                  </a:lnTo>
                  <a:lnTo>
                    <a:pt x="227" y="343"/>
                  </a:lnTo>
                  <a:lnTo>
                    <a:pt x="234" y="343"/>
                  </a:lnTo>
                  <a:lnTo>
                    <a:pt x="246" y="347"/>
                  </a:lnTo>
                  <a:lnTo>
                    <a:pt x="253" y="350"/>
                  </a:lnTo>
                  <a:lnTo>
                    <a:pt x="264" y="350"/>
                  </a:lnTo>
                  <a:lnTo>
                    <a:pt x="275" y="354"/>
                  </a:lnTo>
                  <a:lnTo>
                    <a:pt x="283" y="354"/>
                  </a:lnTo>
                  <a:lnTo>
                    <a:pt x="294" y="358"/>
                  </a:lnTo>
                  <a:lnTo>
                    <a:pt x="305" y="358"/>
                  </a:lnTo>
                  <a:lnTo>
                    <a:pt x="316" y="362"/>
                  </a:lnTo>
                  <a:lnTo>
                    <a:pt x="327" y="362"/>
                  </a:lnTo>
                  <a:lnTo>
                    <a:pt x="335" y="365"/>
                  </a:lnTo>
                  <a:lnTo>
                    <a:pt x="346" y="365"/>
                  </a:lnTo>
                  <a:lnTo>
                    <a:pt x="357" y="369"/>
                  </a:lnTo>
                  <a:lnTo>
                    <a:pt x="368" y="369"/>
                  </a:lnTo>
                  <a:lnTo>
                    <a:pt x="380" y="373"/>
                  </a:lnTo>
                  <a:lnTo>
                    <a:pt x="391" y="373"/>
                  </a:lnTo>
                  <a:lnTo>
                    <a:pt x="402" y="376"/>
                  </a:lnTo>
                  <a:lnTo>
                    <a:pt x="413" y="376"/>
                  </a:lnTo>
                  <a:lnTo>
                    <a:pt x="428" y="376"/>
                  </a:lnTo>
                  <a:lnTo>
                    <a:pt x="439" y="380"/>
                  </a:lnTo>
                  <a:lnTo>
                    <a:pt x="450" y="380"/>
                  </a:lnTo>
                  <a:lnTo>
                    <a:pt x="462" y="380"/>
                  </a:lnTo>
                  <a:lnTo>
                    <a:pt x="476" y="384"/>
                  </a:lnTo>
                  <a:lnTo>
                    <a:pt x="488" y="384"/>
                  </a:lnTo>
                  <a:lnTo>
                    <a:pt x="499" y="384"/>
                  </a:lnTo>
                  <a:lnTo>
                    <a:pt x="510" y="388"/>
                  </a:lnTo>
                  <a:lnTo>
                    <a:pt x="525" y="388"/>
                  </a:lnTo>
                  <a:lnTo>
                    <a:pt x="536" y="388"/>
                  </a:lnTo>
                  <a:lnTo>
                    <a:pt x="547" y="391"/>
                  </a:lnTo>
                  <a:lnTo>
                    <a:pt x="562" y="391"/>
                  </a:lnTo>
                  <a:lnTo>
                    <a:pt x="573" y="391"/>
                  </a:lnTo>
                  <a:lnTo>
                    <a:pt x="588" y="391"/>
                  </a:lnTo>
                  <a:lnTo>
                    <a:pt x="599" y="391"/>
                  </a:lnTo>
                  <a:lnTo>
                    <a:pt x="611" y="395"/>
                  </a:lnTo>
                  <a:lnTo>
                    <a:pt x="625" y="395"/>
                  </a:lnTo>
                  <a:lnTo>
                    <a:pt x="637" y="395"/>
                  </a:lnTo>
                  <a:lnTo>
                    <a:pt x="651" y="395"/>
                  </a:lnTo>
                  <a:lnTo>
                    <a:pt x="663" y="395"/>
                  </a:lnTo>
                  <a:lnTo>
                    <a:pt x="678" y="395"/>
                  </a:lnTo>
                  <a:lnTo>
                    <a:pt x="689" y="395"/>
                  </a:lnTo>
                  <a:lnTo>
                    <a:pt x="700" y="395"/>
                  </a:lnTo>
                  <a:lnTo>
                    <a:pt x="715" y="395"/>
                  </a:lnTo>
                  <a:lnTo>
                    <a:pt x="730" y="395"/>
                  </a:lnTo>
                  <a:lnTo>
                    <a:pt x="741" y="395"/>
                  </a:lnTo>
                  <a:lnTo>
                    <a:pt x="752" y="395"/>
                  </a:lnTo>
                  <a:lnTo>
                    <a:pt x="767" y="395"/>
                  </a:lnTo>
                  <a:lnTo>
                    <a:pt x="778" y="395"/>
                  </a:lnTo>
                  <a:lnTo>
                    <a:pt x="793" y="395"/>
                  </a:lnTo>
                  <a:lnTo>
                    <a:pt x="804" y="395"/>
                  </a:lnTo>
                  <a:lnTo>
                    <a:pt x="819" y="395"/>
                  </a:lnTo>
                  <a:lnTo>
                    <a:pt x="830" y="395"/>
                  </a:lnTo>
                  <a:lnTo>
                    <a:pt x="845" y="395"/>
                  </a:lnTo>
                  <a:lnTo>
                    <a:pt x="856" y="395"/>
                  </a:lnTo>
                  <a:lnTo>
                    <a:pt x="868" y="395"/>
                  </a:lnTo>
                  <a:lnTo>
                    <a:pt x="882" y="391"/>
                  </a:lnTo>
                  <a:lnTo>
                    <a:pt x="894" y="391"/>
                  </a:lnTo>
                  <a:lnTo>
                    <a:pt x="908" y="391"/>
                  </a:lnTo>
                  <a:lnTo>
                    <a:pt x="920" y="391"/>
                  </a:lnTo>
                  <a:lnTo>
                    <a:pt x="935" y="391"/>
                  </a:lnTo>
                  <a:lnTo>
                    <a:pt x="946" y="388"/>
                  </a:lnTo>
                  <a:lnTo>
                    <a:pt x="957" y="388"/>
                  </a:lnTo>
                  <a:lnTo>
                    <a:pt x="968" y="388"/>
                  </a:lnTo>
                  <a:lnTo>
                    <a:pt x="983" y="384"/>
                  </a:lnTo>
                  <a:lnTo>
                    <a:pt x="994" y="384"/>
                  </a:lnTo>
                  <a:lnTo>
                    <a:pt x="1005" y="384"/>
                  </a:lnTo>
                  <a:lnTo>
                    <a:pt x="1016" y="380"/>
                  </a:lnTo>
                  <a:lnTo>
                    <a:pt x="1031" y="380"/>
                  </a:lnTo>
                  <a:lnTo>
                    <a:pt x="1043" y="380"/>
                  </a:lnTo>
                  <a:lnTo>
                    <a:pt x="1054" y="376"/>
                  </a:lnTo>
                  <a:lnTo>
                    <a:pt x="1065" y="376"/>
                  </a:lnTo>
                  <a:lnTo>
                    <a:pt x="1076" y="376"/>
                  </a:lnTo>
                  <a:lnTo>
                    <a:pt x="1091" y="373"/>
                  </a:lnTo>
                  <a:lnTo>
                    <a:pt x="1102" y="373"/>
                  </a:lnTo>
                  <a:lnTo>
                    <a:pt x="1113" y="369"/>
                  </a:lnTo>
                  <a:lnTo>
                    <a:pt x="1121" y="369"/>
                  </a:lnTo>
                  <a:lnTo>
                    <a:pt x="1132" y="365"/>
                  </a:lnTo>
                  <a:lnTo>
                    <a:pt x="1143" y="365"/>
                  </a:lnTo>
                  <a:lnTo>
                    <a:pt x="1154" y="362"/>
                  </a:lnTo>
                  <a:lnTo>
                    <a:pt x="1165" y="362"/>
                  </a:lnTo>
                  <a:lnTo>
                    <a:pt x="1177" y="358"/>
                  </a:lnTo>
                  <a:lnTo>
                    <a:pt x="1188" y="358"/>
                  </a:lnTo>
                  <a:lnTo>
                    <a:pt x="1199" y="354"/>
                  </a:lnTo>
                  <a:lnTo>
                    <a:pt x="1206" y="354"/>
                  </a:lnTo>
                  <a:lnTo>
                    <a:pt x="1218" y="350"/>
                  </a:lnTo>
                  <a:lnTo>
                    <a:pt x="1229" y="350"/>
                  </a:lnTo>
                  <a:lnTo>
                    <a:pt x="1236" y="347"/>
                  </a:lnTo>
                  <a:lnTo>
                    <a:pt x="1247" y="343"/>
                  </a:lnTo>
                  <a:lnTo>
                    <a:pt x="1255" y="343"/>
                  </a:lnTo>
                  <a:lnTo>
                    <a:pt x="1266" y="339"/>
                  </a:lnTo>
                  <a:lnTo>
                    <a:pt x="1273" y="339"/>
                  </a:lnTo>
                  <a:lnTo>
                    <a:pt x="1285" y="335"/>
                  </a:lnTo>
                  <a:lnTo>
                    <a:pt x="1292" y="332"/>
                  </a:lnTo>
                  <a:lnTo>
                    <a:pt x="1300" y="328"/>
                  </a:lnTo>
                  <a:lnTo>
                    <a:pt x="1311" y="328"/>
                  </a:lnTo>
                  <a:lnTo>
                    <a:pt x="1318" y="324"/>
                  </a:lnTo>
                  <a:lnTo>
                    <a:pt x="1326" y="321"/>
                  </a:lnTo>
                  <a:lnTo>
                    <a:pt x="1333" y="321"/>
                  </a:lnTo>
                  <a:lnTo>
                    <a:pt x="1341" y="317"/>
                  </a:lnTo>
                  <a:lnTo>
                    <a:pt x="1348" y="313"/>
                  </a:lnTo>
                  <a:lnTo>
                    <a:pt x="1355" y="309"/>
                  </a:lnTo>
                  <a:lnTo>
                    <a:pt x="1363" y="309"/>
                  </a:lnTo>
                  <a:lnTo>
                    <a:pt x="1370" y="306"/>
                  </a:lnTo>
                  <a:lnTo>
                    <a:pt x="1378" y="302"/>
                  </a:lnTo>
                  <a:lnTo>
                    <a:pt x="1381" y="302"/>
                  </a:lnTo>
                  <a:lnTo>
                    <a:pt x="1389" y="298"/>
                  </a:lnTo>
                  <a:lnTo>
                    <a:pt x="1396" y="294"/>
                  </a:lnTo>
                  <a:lnTo>
                    <a:pt x="1400" y="291"/>
                  </a:lnTo>
                  <a:lnTo>
                    <a:pt x="1408" y="287"/>
                  </a:lnTo>
                  <a:lnTo>
                    <a:pt x="1411" y="287"/>
                  </a:lnTo>
                  <a:lnTo>
                    <a:pt x="1419" y="283"/>
                  </a:lnTo>
                  <a:lnTo>
                    <a:pt x="1422" y="280"/>
                  </a:lnTo>
                  <a:lnTo>
                    <a:pt x="1430" y="276"/>
                  </a:lnTo>
                  <a:lnTo>
                    <a:pt x="1434" y="272"/>
                  </a:lnTo>
                  <a:lnTo>
                    <a:pt x="1437" y="268"/>
                  </a:lnTo>
                  <a:lnTo>
                    <a:pt x="1441" y="265"/>
                  </a:lnTo>
                  <a:lnTo>
                    <a:pt x="1445" y="265"/>
                  </a:lnTo>
                  <a:lnTo>
                    <a:pt x="1452" y="261"/>
                  </a:lnTo>
                  <a:lnTo>
                    <a:pt x="1452" y="257"/>
                  </a:lnTo>
                  <a:lnTo>
                    <a:pt x="1456" y="254"/>
                  </a:lnTo>
                  <a:lnTo>
                    <a:pt x="1456" y="49"/>
                  </a:lnTo>
                  <a:close/>
                </a:path>
              </a:pathLst>
            </a:custGeom>
            <a:solidFill>
              <a:srgbClr val="8033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2" name="Freeform 51">
              <a:extLst>
                <a:ext uri="{FF2B5EF4-FFF2-40B4-BE49-F238E27FC236}">
                  <a16:creationId xmlns:a16="http://schemas.microsoft.com/office/drawing/2014/main" id="{6E6E0CBB-1455-443C-A797-33B83D7A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724"/>
              <a:ext cx="1456" cy="368"/>
            </a:xfrm>
            <a:custGeom>
              <a:avLst/>
              <a:gdLst>
                <a:gd name="T0" fmla="*/ 1445 w 1456"/>
                <a:gd name="T1" fmla="*/ 238 h 368"/>
                <a:gd name="T2" fmla="*/ 1430 w 1456"/>
                <a:gd name="T3" fmla="*/ 249 h 368"/>
                <a:gd name="T4" fmla="*/ 1408 w 1456"/>
                <a:gd name="T5" fmla="*/ 260 h 368"/>
                <a:gd name="T6" fmla="*/ 1389 w 1456"/>
                <a:gd name="T7" fmla="*/ 271 h 368"/>
                <a:gd name="T8" fmla="*/ 1363 w 1456"/>
                <a:gd name="T9" fmla="*/ 283 h 368"/>
                <a:gd name="T10" fmla="*/ 1333 w 1456"/>
                <a:gd name="T11" fmla="*/ 294 h 368"/>
                <a:gd name="T12" fmla="*/ 1300 w 1456"/>
                <a:gd name="T13" fmla="*/ 305 h 368"/>
                <a:gd name="T14" fmla="*/ 1273 w 1456"/>
                <a:gd name="T15" fmla="*/ 312 h 368"/>
                <a:gd name="T16" fmla="*/ 1236 w 1456"/>
                <a:gd name="T17" fmla="*/ 320 h 368"/>
                <a:gd name="T18" fmla="*/ 1199 w 1456"/>
                <a:gd name="T19" fmla="*/ 327 h 368"/>
                <a:gd name="T20" fmla="*/ 1165 w 1456"/>
                <a:gd name="T21" fmla="*/ 335 h 368"/>
                <a:gd name="T22" fmla="*/ 1121 w 1456"/>
                <a:gd name="T23" fmla="*/ 342 h 368"/>
                <a:gd name="T24" fmla="*/ 1076 w 1456"/>
                <a:gd name="T25" fmla="*/ 350 h 368"/>
                <a:gd name="T26" fmla="*/ 1031 w 1456"/>
                <a:gd name="T27" fmla="*/ 353 h 368"/>
                <a:gd name="T28" fmla="*/ 994 w 1456"/>
                <a:gd name="T29" fmla="*/ 357 h 368"/>
                <a:gd name="T30" fmla="*/ 946 w 1456"/>
                <a:gd name="T31" fmla="*/ 361 h 368"/>
                <a:gd name="T32" fmla="*/ 894 w 1456"/>
                <a:gd name="T33" fmla="*/ 365 h 368"/>
                <a:gd name="T34" fmla="*/ 856 w 1456"/>
                <a:gd name="T35" fmla="*/ 368 h 368"/>
                <a:gd name="T36" fmla="*/ 804 w 1456"/>
                <a:gd name="T37" fmla="*/ 368 h 368"/>
                <a:gd name="T38" fmla="*/ 752 w 1456"/>
                <a:gd name="T39" fmla="*/ 368 h 368"/>
                <a:gd name="T40" fmla="*/ 715 w 1456"/>
                <a:gd name="T41" fmla="*/ 368 h 368"/>
                <a:gd name="T42" fmla="*/ 663 w 1456"/>
                <a:gd name="T43" fmla="*/ 368 h 368"/>
                <a:gd name="T44" fmla="*/ 611 w 1456"/>
                <a:gd name="T45" fmla="*/ 368 h 368"/>
                <a:gd name="T46" fmla="*/ 562 w 1456"/>
                <a:gd name="T47" fmla="*/ 365 h 368"/>
                <a:gd name="T48" fmla="*/ 525 w 1456"/>
                <a:gd name="T49" fmla="*/ 361 h 368"/>
                <a:gd name="T50" fmla="*/ 476 w 1456"/>
                <a:gd name="T51" fmla="*/ 357 h 368"/>
                <a:gd name="T52" fmla="*/ 428 w 1456"/>
                <a:gd name="T53" fmla="*/ 353 h 368"/>
                <a:gd name="T54" fmla="*/ 391 w 1456"/>
                <a:gd name="T55" fmla="*/ 346 h 368"/>
                <a:gd name="T56" fmla="*/ 346 w 1456"/>
                <a:gd name="T57" fmla="*/ 338 h 368"/>
                <a:gd name="T58" fmla="*/ 305 w 1456"/>
                <a:gd name="T59" fmla="*/ 331 h 368"/>
                <a:gd name="T60" fmla="*/ 264 w 1456"/>
                <a:gd name="T61" fmla="*/ 324 h 368"/>
                <a:gd name="T62" fmla="*/ 234 w 1456"/>
                <a:gd name="T63" fmla="*/ 316 h 368"/>
                <a:gd name="T64" fmla="*/ 197 w 1456"/>
                <a:gd name="T65" fmla="*/ 309 h 368"/>
                <a:gd name="T66" fmla="*/ 164 w 1456"/>
                <a:gd name="T67" fmla="*/ 297 h 368"/>
                <a:gd name="T68" fmla="*/ 141 w 1456"/>
                <a:gd name="T69" fmla="*/ 290 h 368"/>
                <a:gd name="T70" fmla="*/ 111 w 1456"/>
                <a:gd name="T71" fmla="*/ 279 h 368"/>
                <a:gd name="T72" fmla="*/ 85 w 1456"/>
                <a:gd name="T73" fmla="*/ 268 h 368"/>
                <a:gd name="T74" fmla="*/ 63 w 1456"/>
                <a:gd name="T75" fmla="*/ 257 h 368"/>
                <a:gd name="T76" fmla="*/ 48 w 1456"/>
                <a:gd name="T77" fmla="*/ 245 h 368"/>
                <a:gd name="T78" fmla="*/ 29 w 1456"/>
                <a:gd name="T79" fmla="*/ 234 h 368"/>
                <a:gd name="T80" fmla="*/ 18 w 1456"/>
                <a:gd name="T81" fmla="*/ 219 h 368"/>
                <a:gd name="T82" fmla="*/ 11 w 1456"/>
                <a:gd name="T83" fmla="*/ 212 h 368"/>
                <a:gd name="T84" fmla="*/ 3 w 1456"/>
                <a:gd name="T85" fmla="*/ 197 h 368"/>
                <a:gd name="T86" fmla="*/ 0 w 1456"/>
                <a:gd name="T87" fmla="*/ 182 h 368"/>
                <a:gd name="T88" fmla="*/ 0 w 1456"/>
                <a:gd name="T89" fmla="*/ 171 h 368"/>
                <a:gd name="T90" fmla="*/ 0 w 1456"/>
                <a:gd name="T91" fmla="*/ 160 h 368"/>
                <a:gd name="T92" fmla="*/ 7 w 1456"/>
                <a:gd name="T93" fmla="*/ 149 h 368"/>
                <a:gd name="T94" fmla="*/ 18 w 1456"/>
                <a:gd name="T95" fmla="*/ 134 h 368"/>
                <a:gd name="T96" fmla="*/ 26 w 1456"/>
                <a:gd name="T97" fmla="*/ 123 h 368"/>
                <a:gd name="T98" fmla="*/ 44 w 1456"/>
                <a:gd name="T99" fmla="*/ 111 h 368"/>
                <a:gd name="T100" fmla="*/ 63 w 1456"/>
                <a:gd name="T101" fmla="*/ 100 h 368"/>
                <a:gd name="T102" fmla="*/ 85 w 1456"/>
                <a:gd name="T103" fmla="*/ 89 h 368"/>
                <a:gd name="T104" fmla="*/ 104 w 1456"/>
                <a:gd name="T105" fmla="*/ 78 h 368"/>
                <a:gd name="T106" fmla="*/ 134 w 1456"/>
                <a:gd name="T107" fmla="*/ 67 h 368"/>
                <a:gd name="T108" fmla="*/ 164 w 1456"/>
                <a:gd name="T109" fmla="*/ 55 h 368"/>
                <a:gd name="T110" fmla="*/ 190 w 1456"/>
                <a:gd name="T111" fmla="*/ 48 h 368"/>
                <a:gd name="T112" fmla="*/ 227 w 1456"/>
                <a:gd name="T113" fmla="*/ 41 h 368"/>
                <a:gd name="T114" fmla="*/ 264 w 1456"/>
                <a:gd name="T115" fmla="*/ 29 h 368"/>
                <a:gd name="T116" fmla="*/ 305 w 1456"/>
                <a:gd name="T117" fmla="*/ 22 h 368"/>
                <a:gd name="T118" fmla="*/ 335 w 1456"/>
                <a:gd name="T119" fmla="*/ 15 h 368"/>
                <a:gd name="T120" fmla="*/ 380 w 1456"/>
                <a:gd name="T121" fmla="*/ 11 h 368"/>
                <a:gd name="T122" fmla="*/ 428 w 1456"/>
                <a:gd name="T123" fmla="*/ 3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56" h="368">
                  <a:moveTo>
                    <a:pt x="1456" y="227"/>
                  </a:moveTo>
                  <a:lnTo>
                    <a:pt x="1456" y="227"/>
                  </a:lnTo>
                  <a:lnTo>
                    <a:pt x="1452" y="230"/>
                  </a:lnTo>
                  <a:lnTo>
                    <a:pt x="1452" y="234"/>
                  </a:lnTo>
                  <a:lnTo>
                    <a:pt x="1445" y="238"/>
                  </a:lnTo>
                  <a:lnTo>
                    <a:pt x="1441" y="238"/>
                  </a:lnTo>
                  <a:lnTo>
                    <a:pt x="1437" y="242"/>
                  </a:lnTo>
                  <a:lnTo>
                    <a:pt x="1434" y="245"/>
                  </a:lnTo>
                  <a:lnTo>
                    <a:pt x="1430" y="249"/>
                  </a:lnTo>
                  <a:lnTo>
                    <a:pt x="1422" y="253"/>
                  </a:lnTo>
                  <a:lnTo>
                    <a:pt x="1419" y="257"/>
                  </a:lnTo>
                  <a:lnTo>
                    <a:pt x="1411" y="260"/>
                  </a:lnTo>
                  <a:lnTo>
                    <a:pt x="1408" y="260"/>
                  </a:lnTo>
                  <a:lnTo>
                    <a:pt x="1400" y="264"/>
                  </a:lnTo>
                  <a:lnTo>
                    <a:pt x="1396" y="268"/>
                  </a:lnTo>
                  <a:lnTo>
                    <a:pt x="1389" y="271"/>
                  </a:lnTo>
                  <a:lnTo>
                    <a:pt x="1381" y="275"/>
                  </a:lnTo>
                  <a:lnTo>
                    <a:pt x="1378" y="275"/>
                  </a:lnTo>
                  <a:lnTo>
                    <a:pt x="1370" y="279"/>
                  </a:lnTo>
                  <a:lnTo>
                    <a:pt x="1363" y="283"/>
                  </a:lnTo>
                  <a:lnTo>
                    <a:pt x="1355" y="283"/>
                  </a:lnTo>
                  <a:lnTo>
                    <a:pt x="1348" y="286"/>
                  </a:lnTo>
                  <a:lnTo>
                    <a:pt x="1341" y="290"/>
                  </a:lnTo>
                  <a:lnTo>
                    <a:pt x="1333" y="294"/>
                  </a:lnTo>
                  <a:lnTo>
                    <a:pt x="1326" y="294"/>
                  </a:lnTo>
                  <a:lnTo>
                    <a:pt x="1318" y="297"/>
                  </a:lnTo>
                  <a:lnTo>
                    <a:pt x="1311" y="301"/>
                  </a:lnTo>
                  <a:lnTo>
                    <a:pt x="1300" y="305"/>
                  </a:lnTo>
                  <a:lnTo>
                    <a:pt x="1292" y="305"/>
                  </a:lnTo>
                  <a:lnTo>
                    <a:pt x="1285" y="309"/>
                  </a:lnTo>
                  <a:lnTo>
                    <a:pt x="1273" y="312"/>
                  </a:lnTo>
                  <a:lnTo>
                    <a:pt x="1266" y="312"/>
                  </a:lnTo>
                  <a:lnTo>
                    <a:pt x="1255" y="316"/>
                  </a:lnTo>
                  <a:lnTo>
                    <a:pt x="1247" y="316"/>
                  </a:lnTo>
                  <a:lnTo>
                    <a:pt x="1236" y="320"/>
                  </a:lnTo>
                  <a:lnTo>
                    <a:pt x="1229" y="324"/>
                  </a:lnTo>
                  <a:lnTo>
                    <a:pt x="1218" y="324"/>
                  </a:lnTo>
                  <a:lnTo>
                    <a:pt x="1206" y="327"/>
                  </a:lnTo>
                  <a:lnTo>
                    <a:pt x="1199" y="327"/>
                  </a:lnTo>
                  <a:lnTo>
                    <a:pt x="1188" y="331"/>
                  </a:lnTo>
                  <a:lnTo>
                    <a:pt x="1177" y="331"/>
                  </a:lnTo>
                  <a:lnTo>
                    <a:pt x="1165" y="335"/>
                  </a:lnTo>
                  <a:lnTo>
                    <a:pt x="1154" y="335"/>
                  </a:lnTo>
                  <a:lnTo>
                    <a:pt x="1143" y="338"/>
                  </a:lnTo>
                  <a:lnTo>
                    <a:pt x="1132" y="338"/>
                  </a:lnTo>
                  <a:lnTo>
                    <a:pt x="1121" y="342"/>
                  </a:lnTo>
                  <a:lnTo>
                    <a:pt x="1113" y="342"/>
                  </a:lnTo>
                  <a:lnTo>
                    <a:pt x="1102" y="346"/>
                  </a:lnTo>
                  <a:lnTo>
                    <a:pt x="1091" y="346"/>
                  </a:lnTo>
                  <a:lnTo>
                    <a:pt x="1076" y="350"/>
                  </a:lnTo>
                  <a:lnTo>
                    <a:pt x="1065" y="350"/>
                  </a:lnTo>
                  <a:lnTo>
                    <a:pt x="1054" y="353"/>
                  </a:lnTo>
                  <a:lnTo>
                    <a:pt x="1043" y="353"/>
                  </a:lnTo>
                  <a:lnTo>
                    <a:pt x="1031" y="353"/>
                  </a:lnTo>
                  <a:lnTo>
                    <a:pt x="1016" y="357"/>
                  </a:lnTo>
                  <a:lnTo>
                    <a:pt x="1005" y="357"/>
                  </a:lnTo>
                  <a:lnTo>
                    <a:pt x="994" y="357"/>
                  </a:lnTo>
                  <a:lnTo>
                    <a:pt x="983" y="361"/>
                  </a:lnTo>
                  <a:lnTo>
                    <a:pt x="968" y="361"/>
                  </a:lnTo>
                  <a:lnTo>
                    <a:pt x="957" y="361"/>
                  </a:lnTo>
                  <a:lnTo>
                    <a:pt x="946" y="361"/>
                  </a:lnTo>
                  <a:lnTo>
                    <a:pt x="935" y="365"/>
                  </a:lnTo>
                  <a:lnTo>
                    <a:pt x="920" y="365"/>
                  </a:lnTo>
                  <a:lnTo>
                    <a:pt x="908" y="365"/>
                  </a:lnTo>
                  <a:lnTo>
                    <a:pt x="894" y="365"/>
                  </a:lnTo>
                  <a:lnTo>
                    <a:pt x="882" y="365"/>
                  </a:lnTo>
                  <a:lnTo>
                    <a:pt x="868" y="368"/>
                  </a:lnTo>
                  <a:lnTo>
                    <a:pt x="856" y="368"/>
                  </a:lnTo>
                  <a:lnTo>
                    <a:pt x="845" y="368"/>
                  </a:lnTo>
                  <a:lnTo>
                    <a:pt x="830" y="368"/>
                  </a:lnTo>
                  <a:lnTo>
                    <a:pt x="819" y="368"/>
                  </a:lnTo>
                  <a:lnTo>
                    <a:pt x="804" y="368"/>
                  </a:lnTo>
                  <a:lnTo>
                    <a:pt x="793" y="368"/>
                  </a:lnTo>
                  <a:lnTo>
                    <a:pt x="778" y="368"/>
                  </a:lnTo>
                  <a:lnTo>
                    <a:pt x="767" y="368"/>
                  </a:lnTo>
                  <a:lnTo>
                    <a:pt x="752" y="368"/>
                  </a:lnTo>
                  <a:lnTo>
                    <a:pt x="741" y="368"/>
                  </a:lnTo>
                  <a:lnTo>
                    <a:pt x="730" y="368"/>
                  </a:lnTo>
                  <a:lnTo>
                    <a:pt x="715" y="368"/>
                  </a:lnTo>
                  <a:lnTo>
                    <a:pt x="700" y="368"/>
                  </a:lnTo>
                  <a:lnTo>
                    <a:pt x="689" y="368"/>
                  </a:lnTo>
                  <a:lnTo>
                    <a:pt x="678" y="368"/>
                  </a:lnTo>
                  <a:lnTo>
                    <a:pt x="663" y="368"/>
                  </a:lnTo>
                  <a:lnTo>
                    <a:pt x="651" y="368"/>
                  </a:lnTo>
                  <a:lnTo>
                    <a:pt x="637" y="368"/>
                  </a:lnTo>
                  <a:lnTo>
                    <a:pt x="625" y="368"/>
                  </a:lnTo>
                  <a:lnTo>
                    <a:pt x="611" y="368"/>
                  </a:lnTo>
                  <a:lnTo>
                    <a:pt x="599" y="365"/>
                  </a:lnTo>
                  <a:lnTo>
                    <a:pt x="588" y="365"/>
                  </a:lnTo>
                  <a:lnTo>
                    <a:pt x="573" y="365"/>
                  </a:lnTo>
                  <a:lnTo>
                    <a:pt x="562" y="365"/>
                  </a:lnTo>
                  <a:lnTo>
                    <a:pt x="547" y="365"/>
                  </a:lnTo>
                  <a:lnTo>
                    <a:pt x="536" y="361"/>
                  </a:lnTo>
                  <a:lnTo>
                    <a:pt x="525" y="361"/>
                  </a:lnTo>
                  <a:lnTo>
                    <a:pt x="510" y="361"/>
                  </a:lnTo>
                  <a:lnTo>
                    <a:pt x="499" y="361"/>
                  </a:lnTo>
                  <a:lnTo>
                    <a:pt x="488" y="357"/>
                  </a:lnTo>
                  <a:lnTo>
                    <a:pt x="476" y="357"/>
                  </a:lnTo>
                  <a:lnTo>
                    <a:pt x="462" y="357"/>
                  </a:lnTo>
                  <a:lnTo>
                    <a:pt x="450" y="353"/>
                  </a:lnTo>
                  <a:lnTo>
                    <a:pt x="439" y="353"/>
                  </a:lnTo>
                  <a:lnTo>
                    <a:pt x="428" y="353"/>
                  </a:lnTo>
                  <a:lnTo>
                    <a:pt x="413" y="350"/>
                  </a:lnTo>
                  <a:lnTo>
                    <a:pt x="402" y="350"/>
                  </a:lnTo>
                  <a:lnTo>
                    <a:pt x="391" y="346"/>
                  </a:lnTo>
                  <a:lnTo>
                    <a:pt x="380" y="346"/>
                  </a:lnTo>
                  <a:lnTo>
                    <a:pt x="368" y="342"/>
                  </a:lnTo>
                  <a:lnTo>
                    <a:pt x="357" y="342"/>
                  </a:lnTo>
                  <a:lnTo>
                    <a:pt x="346" y="338"/>
                  </a:lnTo>
                  <a:lnTo>
                    <a:pt x="335" y="338"/>
                  </a:lnTo>
                  <a:lnTo>
                    <a:pt x="327" y="335"/>
                  </a:lnTo>
                  <a:lnTo>
                    <a:pt x="316" y="335"/>
                  </a:lnTo>
                  <a:lnTo>
                    <a:pt x="305" y="331"/>
                  </a:lnTo>
                  <a:lnTo>
                    <a:pt x="294" y="331"/>
                  </a:lnTo>
                  <a:lnTo>
                    <a:pt x="283" y="327"/>
                  </a:lnTo>
                  <a:lnTo>
                    <a:pt x="275" y="327"/>
                  </a:lnTo>
                  <a:lnTo>
                    <a:pt x="264" y="324"/>
                  </a:lnTo>
                  <a:lnTo>
                    <a:pt x="253" y="324"/>
                  </a:lnTo>
                  <a:lnTo>
                    <a:pt x="246" y="320"/>
                  </a:lnTo>
                  <a:lnTo>
                    <a:pt x="234" y="316"/>
                  </a:lnTo>
                  <a:lnTo>
                    <a:pt x="227" y="316"/>
                  </a:lnTo>
                  <a:lnTo>
                    <a:pt x="216" y="312"/>
                  </a:lnTo>
                  <a:lnTo>
                    <a:pt x="205" y="312"/>
                  </a:lnTo>
                  <a:lnTo>
                    <a:pt x="197" y="309"/>
                  </a:lnTo>
                  <a:lnTo>
                    <a:pt x="190" y="305"/>
                  </a:lnTo>
                  <a:lnTo>
                    <a:pt x="182" y="305"/>
                  </a:lnTo>
                  <a:lnTo>
                    <a:pt x="171" y="301"/>
                  </a:lnTo>
                  <a:lnTo>
                    <a:pt x="164" y="297"/>
                  </a:lnTo>
                  <a:lnTo>
                    <a:pt x="156" y="294"/>
                  </a:lnTo>
                  <a:lnTo>
                    <a:pt x="149" y="294"/>
                  </a:lnTo>
                  <a:lnTo>
                    <a:pt x="141" y="290"/>
                  </a:lnTo>
                  <a:lnTo>
                    <a:pt x="134" y="286"/>
                  </a:lnTo>
                  <a:lnTo>
                    <a:pt x="126" y="283"/>
                  </a:lnTo>
                  <a:lnTo>
                    <a:pt x="119" y="283"/>
                  </a:lnTo>
                  <a:lnTo>
                    <a:pt x="111" y="279"/>
                  </a:lnTo>
                  <a:lnTo>
                    <a:pt x="104" y="275"/>
                  </a:lnTo>
                  <a:lnTo>
                    <a:pt x="97" y="275"/>
                  </a:lnTo>
                  <a:lnTo>
                    <a:pt x="93" y="271"/>
                  </a:lnTo>
                  <a:lnTo>
                    <a:pt x="85" y="268"/>
                  </a:lnTo>
                  <a:lnTo>
                    <a:pt x="78" y="264"/>
                  </a:lnTo>
                  <a:lnTo>
                    <a:pt x="74" y="260"/>
                  </a:lnTo>
                  <a:lnTo>
                    <a:pt x="67" y="260"/>
                  </a:lnTo>
                  <a:lnTo>
                    <a:pt x="63" y="257"/>
                  </a:lnTo>
                  <a:lnTo>
                    <a:pt x="59" y="253"/>
                  </a:lnTo>
                  <a:lnTo>
                    <a:pt x="52" y="249"/>
                  </a:lnTo>
                  <a:lnTo>
                    <a:pt x="48" y="245"/>
                  </a:lnTo>
                  <a:lnTo>
                    <a:pt x="44" y="242"/>
                  </a:lnTo>
                  <a:lnTo>
                    <a:pt x="37" y="238"/>
                  </a:lnTo>
                  <a:lnTo>
                    <a:pt x="33" y="238"/>
                  </a:lnTo>
                  <a:lnTo>
                    <a:pt x="29" y="234"/>
                  </a:lnTo>
                  <a:lnTo>
                    <a:pt x="26" y="230"/>
                  </a:lnTo>
                  <a:lnTo>
                    <a:pt x="22" y="227"/>
                  </a:lnTo>
                  <a:lnTo>
                    <a:pt x="22" y="223"/>
                  </a:lnTo>
                  <a:lnTo>
                    <a:pt x="18" y="219"/>
                  </a:lnTo>
                  <a:lnTo>
                    <a:pt x="15" y="216"/>
                  </a:lnTo>
                  <a:lnTo>
                    <a:pt x="11" y="216"/>
                  </a:lnTo>
                  <a:lnTo>
                    <a:pt x="11" y="212"/>
                  </a:lnTo>
                  <a:lnTo>
                    <a:pt x="7" y="208"/>
                  </a:lnTo>
                  <a:lnTo>
                    <a:pt x="3" y="204"/>
                  </a:lnTo>
                  <a:lnTo>
                    <a:pt x="3" y="201"/>
                  </a:lnTo>
                  <a:lnTo>
                    <a:pt x="3" y="197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60"/>
                  </a:lnTo>
                  <a:lnTo>
                    <a:pt x="3" y="156"/>
                  </a:lnTo>
                  <a:lnTo>
                    <a:pt x="3" y="152"/>
                  </a:lnTo>
                  <a:lnTo>
                    <a:pt x="7" y="149"/>
                  </a:lnTo>
                  <a:lnTo>
                    <a:pt x="11" y="145"/>
                  </a:lnTo>
                  <a:lnTo>
                    <a:pt x="11" y="141"/>
                  </a:lnTo>
                  <a:lnTo>
                    <a:pt x="15" y="137"/>
                  </a:lnTo>
                  <a:lnTo>
                    <a:pt x="18" y="134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6" y="123"/>
                  </a:lnTo>
                  <a:lnTo>
                    <a:pt x="29" y="123"/>
                  </a:lnTo>
                  <a:lnTo>
                    <a:pt x="33" y="119"/>
                  </a:lnTo>
                  <a:lnTo>
                    <a:pt x="37" y="115"/>
                  </a:lnTo>
                  <a:lnTo>
                    <a:pt x="44" y="111"/>
                  </a:lnTo>
                  <a:lnTo>
                    <a:pt x="48" y="108"/>
                  </a:lnTo>
                  <a:lnTo>
                    <a:pt x="52" y="104"/>
                  </a:lnTo>
                  <a:lnTo>
                    <a:pt x="59" y="104"/>
                  </a:lnTo>
                  <a:lnTo>
                    <a:pt x="63" y="100"/>
                  </a:lnTo>
                  <a:lnTo>
                    <a:pt x="67" y="96"/>
                  </a:lnTo>
                  <a:lnTo>
                    <a:pt x="74" y="93"/>
                  </a:lnTo>
                  <a:lnTo>
                    <a:pt x="78" y="89"/>
                  </a:lnTo>
                  <a:lnTo>
                    <a:pt x="85" y="89"/>
                  </a:lnTo>
                  <a:lnTo>
                    <a:pt x="93" y="85"/>
                  </a:lnTo>
                  <a:lnTo>
                    <a:pt x="97" y="82"/>
                  </a:lnTo>
                  <a:lnTo>
                    <a:pt x="104" y="78"/>
                  </a:lnTo>
                  <a:lnTo>
                    <a:pt x="111" y="74"/>
                  </a:lnTo>
                  <a:lnTo>
                    <a:pt x="119" y="74"/>
                  </a:lnTo>
                  <a:lnTo>
                    <a:pt x="126" y="70"/>
                  </a:lnTo>
                  <a:lnTo>
                    <a:pt x="134" y="67"/>
                  </a:lnTo>
                  <a:lnTo>
                    <a:pt x="141" y="63"/>
                  </a:lnTo>
                  <a:lnTo>
                    <a:pt x="149" y="63"/>
                  </a:lnTo>
                  <a:lnTo>
                    <a:pt x="156" y="59"/>
                  </a:lnTo>
                  <a:lnTo>
                    <a:pt x="164" y="55"/>
                  </a:lnTo>
                  <a:lnTo>
                    <a:pt x="171" y="55"/>
                  </a:lnTo>
                  <a:lnTo>
                    <a:pt x="182" y="52"/>
                  </a:lnTo>
                  <a:lnTo>
                    <a:pt x="190" y="48"/>
                  </a:lnTo>
                  <a:lnTo>
                    <a:pt x="197" y="48"/>
                  </a:lnTo>
                  <a:lnTo>
                    <a:pt x="205" y="44"/>
                  </a:lnTo>
                  <a:lnTo>
                    <a:pt x="216" y="41"/>
                  </a:lnTo>
                  <a:lnTo>
                    <a:pt x="227" y="41"/>
                  </a:lnTo>
                  <a:lnTo>
                    <a:pt x="234" y="37"/>
                  </a:lnTo>
                  <a:lnTo>
                    <a:pt x="246" y="37"/>
                  </a:lnTo>
                  <a:lnTo>
                    <a:pt x="253" y="33"/>
                  </a:lnTo>
                  <a:lnTo>
                    <a:pt x="264" y="29"/>
                  </a:lnTo>
                  <a:lnTo>
                    <a:pt x="275" y="29"/>
                  </a:lnTo>
                  <a:lnTo>
                    <a:pt x="283" y="26"/>
                  </a:lnTo>
                  <a:lnTo>
                    <a:pt x="294" y="26"/>
                  </a:lnTo>
                  <a:lnTo>
                    <a:pt x="305" y="22"/>
                  </a:lnTo>
                  <a:lnTo>
                    <a:pt x="316" y="18"/>
                  </a:lnTo>
                  <a:lnTo>
                    <a:pt x="327" y="18"/>
                  </a:lnTo>
                  <a:lnTo>
                    <a:pt x="335" y="15"/>
                  </a:lnTo>
                  <a:lnTo>
                    <a:pt x="346" y="15"/>
                  </a:lnTo>
                  <a:lnTo>
                    <a:pt x="357" y="15"/>
                  </a:lnTo>
                  <a:lnTo>
                    <a:pt x="368" y="11"/>
                  </a:lnTo>
                  <a:lnTo>
                    <a:pt x="380" y="11"/>
                  </a:lnTo>
                  <a:lnTo>
                    <a:pt x="391" y="7"/>
                  </a:lnTo>
                  <a:lnTo>
                    <a:pt x="402" y="7"/>
                  </a:lnTo>
                  <a:lnTo>
                    <a:pt x="413" y="3"/>
                  </a:lnTo>
                  <a:lnTo>
                    <a:pt x="428" y="3"/>
                  </a:lnTo>
                  <a:lnTo>
                    <a:pt x="439" y="3"/>
                  </a:lnTo>
                  <a:lnTo>
                    <a:pt x="450" y="0"/>
                  </a:lnTo>
                  <a:lnTo>
                    <a:pt x="741" y="178"/>
                  </a:lnTo>
                  <a:lnTo>
                    <a:pt x="1456" y="227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3" name="Rectangle 52">
              <a:extLst>
                <a:ext uri="{FF2B5EF4-FFF2-40B4-BE49-F238E27FC236}">
                  <a16:creationId xmlns:a16="http://schemas.microsoft.com/office/drawing/2014/main" id="{E7C14E52-349E-489C-930B-700A2520F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" y="1552"/>
              <a:ext cx="2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lager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74" name="Rectangle 53">
              <a:extLst>
                <a:ext uri="{FF2B5EF4-FFF2-40B4-BE49-F238E27FC236}">
                  <a16:creationId xmlns:a16="http://schemas.microsoft.com/office/drawing/2014/main" id="{4BF1098E-1882-4C4F-BEAA-864C9CD03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1407"/>
              <a:ext cx="1888" cy="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75" name="Freeform 54">
              <a:extLst>
                <a:ext uri="{FF2B5EF4-FFF2-40B4-BE49-F238E27FC236}">
                  <a16:creationId xmlns:a16="http://schemas.microsoft.com/office/drawing/2014/main" id="{B0B9AF0F-6A1C-43B4-B05E-7625A7FF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757"/>
              <a:ext cx="22" cy="168"/>
            </a:xfrm>
            <a:custGeom>
              <a:avLst/>
              <a:gdLst>
                <a:gd name="T0" fmla="*/ 0 w 22"/>
                <a:gd name="T1" fmla="*/ 0 h 168"/>
                <a:gd name="T2" fmla="*/ 11 w 22"/>
                <a:gd name="T3" fmla="*/ 0 h 168"/>
                <a:gd name="T4" fmla="*/ 11 w 22"/>
                <a:gd name="T5" fmla="*/ 0 h 168"/>
                <a:gd name="T6" fmla="*/ 22 w 22"/>
                <a:gd name="T7" fmla="*/ 0 h 168"/>
                <a:gd name="T8" fmla="*/ 22 w 22"/>
                <a:gd name="T9" fmla="*/ 168 h 168"/>
                <a:gd name="T10" fmla="*/ 0 w 22"/>
                <a:gd name="T11" fmla="*/ 0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68">
                  <a:moveTo>
                    <a:pt x="0" y="0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22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6" name="Freeform 55">
              <a:extLst>
                <a:ext uri="{FF2B5EF4-FFF2-40B4-BE49-F238E27FC236}">
                  <a16:creationId xmlns:a16="http://schemas.microsoft.com/office/drawing/2014/main" id="{4A9F2EED-23B9-4B66-9653-90E26259F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757"/>
              <a:ext cx="112" cy="168"/>
            </a:xfrm>
            <a:custGeom>
              <a:avLst/>
              <a:gdLst>
                <a:gd name="T0" fmla="*/ 0 w 112"/>
                <a:gd name="T1" fmla="*/ 0 h 168"/>
                <a:gd name="T2" fmla="*/ 11 w 112"/>
                <a:gd name="T3" fmla="*/ 0 h 168"/>
                <a:gd name="T4" fmla="*/ 11 w 112"/>
                <a:gd name="T5" fmla="*/ 0 h 168"/>
                <a:gd name="T6" fmla="*/ 23 w 112"/>
                <a:gd name="T7" fmla="*/ 0 h 168"/>
                <a:gd name="T8" fmla="*/ 34 w 112"/>
                <a:gd name="T9" fmla="*/ 0 h 168"/>
                <a:gd name="T10" fmla="*/ 34 w 112"/>
                <a:gd name="T11" fmla="*/ 0 h 168"/>
                <a:gd name="T12" fmla="*/ 45 w 112"/>
                <a:gd name="T13" fmla="*/ 0 h 168"/>
                <a:gd name="T14" fmla="*/ 56 w 112"/>
                <a:gd name="T15" fmla="*/ 0 h 168"/>
                <a:gd name="T16" fmla="*/ 56 w 112"/>
                <a:gd name="T17" fmla="*/ 0 h 168"/>
                <a:gd name="T18" fmla="*/ 67 w 112"/>
                <a:gd name="T19" fmla="*/ 0 h 168"/>
                <a:gd name="T20" fmla="*/ 78 w 112"/>
                <a:gd name="T21" fmla="*/ 0 h 168"/>
                <a:gd name="T22" fmla="*/ 78 w 112"/>
                <a:gd name="T23" fmla="*/ 0 h 168"/>
                <a:gd name="T24" fmla="*/ 90 w 112"/>
                <a:gd name="T25" fmla="*/ 0 h 168"/>
                <a:gd name="T26" fmla="*/ 112 w 112"/>
                <a:gd name="T27" fmla="*/ 168 h 168"/>
                <a:gd name="T28" fmla="*/ 0 w 112"/>
                <a:gd name="T29" fmla="*/ 0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2" h="168">
                  <a:moveTo>
                    <a:pt x="0" y="0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12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7" name="Freeform 56">
              <a:extLst>
                <a:ext uri="{FF2B5EF4-FFF2-40B4-BE49-F238E27FC236}">
                  <a16:creationId xmlns:a16="http://schemas.microsoft.com/office/drawing/2014/main" id="{C53E917A-AB10-4584-90D4-B0DE9803A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925"/>
              <a:ext cx="113" cy="275"/>
            </a:xfrm>
            <a:custGeom>
              <a:avLst/>
              <a:gdLst>
                <a:gd name="T0" fmla="*/ 105 w 112"/>
                <a:gd name="T1" fmla="*/ 93 h 275"/>
                <a:gd name="T2" fmla="*/ 101 w 112"/>
                <a:gd name="T3" fmla="*/ 89 h 275"/>
                <a:gd name="T4" fmla="*/ 94 w 112"/>
                <a:gd name="T5" fmla="*/ 89 h 275"/>
                <a:gd name="T6" fmla="*/ 82 w 112"/>
                <a:gd name="T7" fmla="*/ 82 h 275"/>
                <a:gd name="T8" fmla="*/ 75 w 112"/>
                <a:gd name="T9" fmla="*/ 82 h 275"/>
                <a:gd name="T10" fmla="*/ 71 w 112"/>
                <a:gd name="T11" fmla="*/ 78 h 275"/>
                <a:gd name="T12" fmla="*/ 60 w 112"/>
                <a:gd name="T13" fmla="*/ 70 h 275"/>
                <a:gd name="T14" fmla="*/ 56 w 112"/>
                <a:gd name="T15" fmla="*/ 70 h 275"/>
                <a:gd name="T16" fmla="*/ 53 w 112"/>
                <a:gd name="T17" fmla="*/ 67 h 275"/>
                <a:gd name="T18" fmla="*/ 45 w 112"/>
                <a:gd name="T19" fmla="*/ 63 h 275"/>
                <a:gd name="T20" fmla="*/ 41 w 112"/>
                <a:gd name="T21" fmla="*/ 59 h 275"/>
                <a:gd name="T22" fmla="*/ 38 w 112"/>
                <a:gd name="T23" fmla="*/ 56 h 275"/>
                <a:gd name="T24" fmla="*/ 26 w 112"/>
                <a:gd name="T25" fmla="*/ 52 h 275"/>
                <a:gd name="T26" fmla="*/ 26 w 112"/>
                <a:gd name="T27" fmla="*/ 48 h 275"/>
                <a:gd name="T28" fmla="*/ 23 w 112"/>
                <a:gd name="T29" fmla="*/ 44 h 275"/>
                <a:gd name="T30" fmla="*/ 15 w 112"/>
                <a:gd name="T31" fmla="*/ 37 h 275"/>
                <a:gd name="T32" fmla="*/ 15 w 112"/>
                <a:gd name="T33" fmla="*/ 37 h 275"/>
                <a:gd name="T34" fmla="*/ 12 w 112"/>
                <a:gd name="T35" fmla="*/ 33 h 275"/>
                <a:gd name="T36" fmla="*/ 8 w 112"/>
                <a:gd name="T37" fmla="*/ 26 h 275"/>
                <a:gd name="T38" fmla="*/ 8 w 112"/>
                <a:gd name="T39" fmla="*/ 22 h 275"/>
                <a:gd name="T40" fmla="*/ 4 w 112"/>
                <a:gd name="T41" fmla="*/ 22 h 275"/>
                <a:gd name="T42" fmla="*/ 0 w 112"/>
                <a:gd name="T43" fmla="*/ 15 h 275"/>
                <a:gd name="T44" fmla="*/ 0 w 112"/>
                <a:gd name="T45" fmla="*/ 11 h 275"/>
                <a:gd name="T46" fmla="*/ 0 w 112"/>
                <a:gd name="T47" fmla="*/ 11 h 275"/>
                <a:gd name="T48" fmla="*/ 0 w 112"/>
                <a:gd name="T49" fmla="*/ 3 h 275"/>
                <a:gd name="T50" fmla="*/ 0 w 112"/>
                <a:gd name="T51" fmla="*/ 0 h 275"/>
                <a:gd name="T52" fmla="*/ 0 w 112"/>
                <a:gd name="T53" fmla="*/ 182 h 275"/>
                <a:gd name="T54" fmla="*/ 0 w 112"/>
                <a:gd name="T55" fmla="*/ 186 h 275"/>
                <a:gd name="T56" fmla="*/ 0 w 112"/>
                <a:gd name="T57" fmla="*/ 190 h 275"/>
                <a:gd name="T58" fmla="*/ 0 w 112"/>
                <a:gd name="T59" fmla="*/ 197 h 275"/>
                <a:gd name="T60" fmla="*/ 4 w 112"/>
                <a:gd name="T61" fmla="*/ 197 h 275"/>
                <a:gd name="T62" fmla="*/ 4 w 112"/>
                <a:gd name="T63" fmla="*/ 201 h 275"/>
                <a:gd name="T64" fmla="*/ 8 w 112"/>
                <a:gd name="T65" fmla="*/ 208 h 275"/>
                <a:gd name="T66" fmla="*/ 8 w 112"/>
                <a:gd name="T67" fmla="*/ 212 h 275"/>
                <a:gd name="T68" fmla="*/ 12 w 112"/>
                <a:gd name="T69" fmla="*/ 212 h 275"/>
                <a:gd name="T70" fmla="*/ 15 w 112"/>
                <a:gd name="T71" fmla="*/ 219 h 275"/>
                <a:gd name="T72" fmla="*/ 19 w 112"/>
                <a:gd name="T73" fmla="*/ 223 h 275"/>
                <a:gd name="T74" fmla="*/ 23 w 112"/>
                <a:gd name="T75" fmla="*/ 227 h 275"/>
                <a:gd name="T76" fmla="*/ 26 w 112"/>
                <a:gd name="T77" fmla="*/ 231 h 275"/>
                <a:gd name="T78" fmla="*/ 34 w 112"/>
                <a:gd name="T79" fmla="*/ 234 h 275"/>
                <a:gd name="T80" fmla="*/ 38 w 112"/>
                <a:gd name="T81" fmla="*/ 238 h 275"/>
                <a:gd name="T82" fmla="*/ 45 w 112"/>
                <a:gd name="T83" fmla="*/ 242 h 275"/>
                <a:gd name="T84" fmla="*/ 49 w 112"/>
                <a:gd name="T85" fmla="*/ 245 h 275"/>
                <a:gd name="T86" fmla="*/ 53 w 112"/>
                <a:gd name="T87" fmla="*/ 245 h 275"/>
                <a:gd name="T88" fmla="*/ 60 w 112"/>
                <a:gd name="T89" fmla="*/ 253 h 275"/>
                <a:gd name="T90" fmla="*/ 67 w 112"/>
                <a:gd name="T91" fmla="*/ 257 h 275"/>
                <a:gd name="T92" fmla="*/ 71 w 112"/>
                <a:gd name="T93" fmla="*/ 260 h 275"/>
                <a:gd name="T94" fmla="*/ 82 w 112"/>
                <a:gd name="T95" fmla="*/ 264 h 275"/>
                <a:gd name="T96" fmla="*/ 90 w 112"/>
                <a:gd name="T97" fmla="*/ 268 h 275"/>
                <a:gd name="T98" fmla="*/ 94 w 112"/>
                <a:gd name="T99" fmla="*/ 268 h 275"/>
                <a:gd name="T100" fmla="*/ 105 w 112"/>
                <a:gd name="T101" fmla="*/ 275 h 275"/>
                <a:gd name="T102" fmla="*/ 112 w 112"/>
                <a:gd name="T103" fmla="*/ 275 h 2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2" h="275">
                  <a:moveTo>
                    <a:pt x="112" y="96"/>
                  </a:moveTo>
                  <a:lnTo>
                    <a:pt x="105" y="93"/>
                  </a:lnTo>
                  <a:lnTo>
                    <a:pt x="101" y="89"/>
                  </a:lnTo>
                  <a:lnTo>
                    <a:pt x="94" y="89"/>
                  </a:lnTo>
                  <a:lnTo>
                    <a:pt x="90" y="85"/>
                  </a:lnTo>
                  <a:lnTo>
                    <a:pt x="82" y="82"/>
                  </a:lnTo>
                  <a:lnTo>
                    <a:pt x="75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3" y="67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3" y="44"/>
                  </a:lnTo>
                  <a:lnTo>
                    <a:pt x="19" y="41"/>
                  </a:lnTo>
                  <a:lnTo>
                    <a:pt x="15" y="37"/>
                  </a:lnTo>
                  <a:lnTo>
                    <a:pt x="12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4" y="197"/>
                  </a:lnTo>
                  <a:lnTo>
                    <a:pt x="4" y="201"/>
                  </a:lnTo>
                  <a:lnTo>
                    <a:pt x="8" y="204"/>
                  </a:lnTo>
                  <a:lnTo>
                    <a:pt x="8" y="208"/>
                  </a:lnTo>
                  <a:lnTo>
                    <a:pt x="8" y="212"/>
                  </a:lnTo>
                  <a:lnTo>
                    <a:pt x="12" y="212"/>
                  </a:lnTo>
                  <a:lnTo>
                    <a:pt x="15" y="216"/>
                  </a:lnTo>
                  <a:lnTo>
                    <a:pt x="15" y="219"/>
                  </a:lnTo>
                  <a:lnTo>
                    <a:pt x="19" y="223"/>
                  </a:lnTo>
                  <a:lnTo>
                    <a:pt x="23" y="227"/>
                  </a:lnTo>
                  <a:lnTo>
                    <a:pt x="26" y="227"/>
                  </a:lnTo>
                  <a:lnTo>
                    <a:pt x="26" y="231"/>
                  </a:lnTo>
                  <a:lnTo>
                    <a:pt x="34" y="234"/>
                  </a:lnTo>
                  <a:lnTo>
                    <a:pt x="38" y="238"/>
                  </a:lnTo>
                  <a:lnTo>
                    <a:pt x="41" y="238"/>
                  </a:lnTo>
                  <a:lnTo>
                    <a:pt x="45" y="242"/>
                  </a:lnTo>
                  <a:lnTo>
                    <a:pt x="49" y="245"/>
                  </a:lnTo>
                  <a:lnTo>
                    <a:pt x="53" y="245"/>
                  </a:lnTo>
                  <a:lnTo>
                    <a:pt x="56" y="249"/>
                  </a:lnTo>
                  <a:lnTo>
                    <a:pt x="60" y="253"/>
                  </a:lnTo>
                  <a:lnTo>
                    <a:pt x="67" y="257"/>
                  </a:lnTo>
                  <a:lnTo>
                    <a:pt x="71" y="260"/>
                  </a:lnTo>
                  <a:lnTo>
                    <a:pt x="75" y="260"/>
                  </a:lnTo>
                  <a:lnTo>
                    <a:pt x="82" y="264"/>
                  </a:lnTo>
                  <a:lnTo>
                    <a:pt x="90" y="268"/>
                  </a:lnTo>
                  <a:lnTo>
                    <a:pt x="94" y="268"/>
                  </a:lnTo>
                  <a:lnTo>
                    <a:pt x="101" y="271"/>
                  </a:lnTo>
                  <a:lnTo>
                    <a:pt x="105" y="275"/>
                  </a:lnTo>
                  <a:lnTo>
                    <a:pt x="112" y="275"/>
                  </a:lnTo>
                  <a:lnTo>
                    <a:pt x="112" y="96"/>
                  </a:lnTo>
                  <a:close/>
                </a:path>
              </a:pathLst>
            </a:custGeom>
            <a:solidFill>
              <a:srgbClr val="8033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8" name="Freeform 57">
              <a:extLst>
                <a:ext uri="{FF2B5EF4-FFF2-40B4-BE49-F238E27FC236}">
                  <a16:creationId xmlns:a16="http://schemas.microsoft.com/office/drawing/2014/main" id="{E3A744A9-0CB9-4AD3-92A5-DCEE669C3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1757"/>
              <a:ext cx="656" cy="264"/>
            </a:xfrm>
            <a:custGeom>
              <a:avLst/>
              <a:gdLst>
                <a:gd name="T0" fmla="*/ 105 w 656"/>
                <a:gd name="T1" fmla="*/ 261 h 264"/>
                <a:gd name="T2" fmla="*/ 94 w 656"/>
                <a:gd name="T3" fmla="*/ 257 h 264"/>
                <a:gd name="T4" fmla="*/ 82 w 656"/>
                <a:gd name="T5" fmla="*/ 250 h 264"/>
                <a:gd name="T6" fmla="*/ 71 w 656"/>
                <a:gd name="T7" fmla="*/ 246 h 264"/>
                <a:gd name="T8" fmla="*/ 60 w 656"/>
                <a:gd name="T9" fmla="*/ 238 h 264"/>
                <a:gd name="T10" fmla="*/ 53 w 656"/>
                <a:gd name="T11" fmla="*/ 235 h 264"/>
                <a:gd name="T12" fmla="*/ 45 w 656"/>
                <a:gd name="T13" fmla="*/ 231 h 264"/>
                <a:gd name="T14" fmla="*/ 38 w 656"/>
                <a:gd name="T15" fmla="*/ 224 h 264"/>
                <a:gd name="T16" fmla="*/ 26 w 656"/>
                <a:gd name="T17" fmla="*/ 220 h 264"/>
                <a:gd name="T18" fmla="*/ 23 w 656"/>
                <a:gd name="T19" fmla="*/ 212 h 264"/>
                <a:gd name="T20" fmla="*/ 15 w 656"/>
                <a:gd name="T21" fmla="*/ 205 h 264"/>
                <a:gd name="T22" fmla="*/ 12 w 656"/>
                <a:gd name="T23" fmla="*/ 201 h 264"/>
                <a:gd name="T24" fmla="*/ 8 w 656"/>
                <a:gd name="T25" fmla="*/ 194 h 264"/>
                <a:gd name="T26" fmla="*/ 4 w 656"/>
                <a:gd name="T27" fmla="*/ 190 h 264"/>
                <a:gd name="T28" fmla="*/ 0 w 656"/>
                <a:gd name="T29" fmla="*/ 183 h 264"/>
                <a:gd name="T30" fmla="*/ 0 w 656"/>
                <a:gd name="T31" fmla="*/ 179 h 264"/>
                <a:gd name="T32" fmla="*/ 0 w 656"/>
                <a:gd name="T33" fmla="*/ 171 h 264"/>
                <a:gd name="T34" fmla="*/ 0 w 656"/>
                <a:gd name="T35" fmla="*/ 164 h 264"/>
                <a:gd name="T36" fmla="*/ 0 w 656"/>
                <a:gd name="T37" fmla="*/ 160 h 264"/>
                <a:gd name="T38" fmla="*/ 0 w 656"/>
                <a:gd name="T39" fmla="*/ 153 h 264"/>
                <a:gd name="T40" fmla="*/ 4 w 656"/>
                <a:gd name="T41" fmla="*/ 145 h 264"/>
                <a:gd name="T42" fmla="*/ 8 w 656"/>
                <a:gd name="T43" fmla="*/ 142 h 264"/>
                <a:gd name="T44" fmla="*/ 12 w 656"/>
                <a:gd name="T45" fmla="*/ 134 h 264"/>
                <a:gd name="T46" fmla="*/ 15 w 656"/>
                <a:gd name="T47" fmla="*/ 130 h 264"/>
                <a:gd name="T48" fmla="*/ 23 w 656"/>
                <a:gd name="T49" fmla="*/ 123 h 264"/>
                <a:gd name="T50" fmla="*/ 26 w 656"/>
                <a:gd name="T51" fmla="*/ 119 h 264"/>
                <a:gd name="T52" fmla="*/ 38 w 656"/>
                <a:gd name="T53" fmla="*/ 112 h 264"/>
                <a:gd name="T54" fmla="*/ 45 w 656"/>
                <a:gd name="T55" fmla="*/ 108 h 264"/>
                <a:gd name="T56" fmla="*/ 53 w 656"/>
                <a:gd name="T57" fmla="*/ 101 h 264"/>
                <a:gd name="T58" fmla="*/ 60 w 656"/>
                <a:gd name="T59" fmla="*/ 97 h 264"/>
                <a:gd name="T60" fmla="*/ 71 w 656"/>
                <a:gd name="T61" fmla="*/ 90 h 264"/>
                <a:gd name="T62" fmla="*/ 82 w 656"/>
                <a:gd name="T63" fmla="*/ 86 h 264"/>
                <a:gd name="T64" fmla="*/ 94 w 656"/>
                <a:gd name="T65" fmla="*/ 82 h 264"/>
                <a:gd name="T66" fmla="*/ 105 w 656"/>
                <a:gd name="T67" fmla="*/ 75 h 264"/>
                <a:gd name="T68" fmla="*/ 120 w 656"/>
                <a:gd name="T69" fmla="*/ 71 h 264"/>
                <a:gd name="T70" fmla="*/ 131 w 656"/>
                <a:gd name="T71" fmla="*/ 67 h 264"/>
                <a:gd name="T72" fmla="*/ 146 w 656"/>
                <a:gd name="T73" fmla="*/ 60 h 264"/>
                <a:gd name="T74" fmla="*/ 161 w 656"/>
                <a:gd name="T75" fmla="*/ 56 h 264"/>
                <a:gd name="T76" fmla="*/ 175 w 656"/>
                <a:gd name="T77" fmla="*/ 52 h 264"/>
                <a:gd name="T78" fmla="*/ 194 w 656"/>
                <a:gd name="T79" fmla="*/ 49 h 264"/>
                <a:gd name="T80" fmla="*/ 209 w 656"/>
                <a:gd name="T81" fmla="*/ 45 h 264"/>
                <a:gd name="T82" fmla="*/ 224 w 656"/>
                <a:gd name="T83" fmla="*/ 41 h 264"/>
                <a:gd name="T84" fmla="*/ 243 w 656"/>
                <a:gd name="T85" fmla="*/ 37 h 264"/>
                <a:gd name="T86" fmla="*/ 261 w 656"/>
                <a:gd name="T87" fmla="*/ 34 h 264"/>
                <a:gd name="T88" fmla="*/ 280 w 656"/>
                <a:gd name="T89" fmla="*/ 30 h 264"/>
                <a:gd name="T90" fmla="*/ 298 w 656"/>
                <a:gd name="T91" fmla="*/ 26 h 264"/>
                <a:gd name="T92" fmla="*/ 317 w 656"/>
                <a:gd name="T93" fmla="*/ 22 h 264"/>
                <a:gd name="T94" fmla="*/ 339 w 656"/>
                <a:gd name="T95" fmla="*/ 19 h 264"/>
                <a:gd name="T96" fmla="*/ 358 w 656"/>
                <a:gd name="T97" fmla="*/ 15 h 264"/>
                <a:gd name="T98" fmla="*/ 380 w 656"/>
                <a:gd name="T99" fmla="*/ 15 h 264"/>
                <a:gd name="T100" fmla="*/ 399 w 656"/>
                <a:gd name="T101" fmla="*/ 11 h 264"/>
                <a:gd name="T102" fmla="*/ 421 w 656"/>
                <a:gd name="T103" fmla="*/ 11 h 264"/>
                <a:gd name="T104" fmla="*/ 444 w 656"/>
                <a:gd name="T105" fmla="*/ 8 h 264"/>
                <a:gd name="T106" fmla="*/ 466 w 656"/>
                <a:gd name="T107" fmla="*/ 8 h 264"/>
                <a:gd name="T108" fmla="*/ 488 w 656"/>
                <a:gd name="T109" fmla="*/ 4 h 264"/>
                <a:gd name="T110" fmla="*/ 511 w 656"/>
                <a:gd name="T111" fmla="*/ 4 h 264"/>
                <a:gd name="T112" fmla="*/ 533 w 656"/>
                <a:gd name="T113" fmla="*/ 0 h 264"/>
                <a:gd name="T114" fmla="*/ 112 w 656"/>
                <a:gd name="T115" fmla="*/ 264 h 2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56" h="264">
                  <a:moveTo>
                    <a:pt x="112" y="264"/>
                  </a:moveTo>
                  <a:lnTo>
                    <a:pt x="105" y="261"/>
                  </a:lnTo>
                  <a:lnTo>
                    <a:pt x="101" y="257"/>
                  </a:lnTo>
                  <a:lnTo>
                    <a:pt x="94" y="257"/>
                  </a:lnTo>
                  <a:lnTo>
                    <a:pt x="90" y="253"/>
                  </a:lnTo>
                  <a:lnTo>
                    <a:pt x="82" y="250"/>
                  </a:lnTo>
                  <a:lnTo>
                    <a:pt x="75" y="250"/>
                  </a:lnTo>
                  <a:lnTo>
                    <a:pt x="71" y="246"/>
                  </a:lnTo>
                  <a:lnTo>
                    <a:pt x="67" y="242"/>
                  </a:lnTo>
                  <a:lnTo>
                    <a:pt x="60" y="238"/>
                  </a:lnTo>
                  <a:lnTo>
                    <a:pt x="56" y="238"/>
                  </a:lnTo>
                  <a:lnTo>
                    <a:pt x="53" y="235"/>
                  </a:lnTo>
                  <a:lnTo>
                    <a:pt x="49" y="231"/>
                  </a:lnTo>
                  <a:lnTo>
                    <a:pt x="45" y="231"/>
                  </a:lnTo>
                  <a:lnTo>
                    <a:pt x="41" y="227"/>
                  </a:lnTo>
                  <a:lnTo>
                    <a:pt x="38" y="224"/>
                  </a:lnTo>
                  <a:lnTo>
                    <a:pt x="34" y="220"/>
                  </a:lnTo>
                  <a:lnTo>
                    <a:pt x="26" y="220"/>
                  </a:lnTo>
                  <a:lnTo>
                    <a:pt x="26" y="216"/>
                  </a:lnTo>
                  <a:lnTo>
                    <a:pt x="23" y="212"/>
                  </a:lnTo>
                  <a:lnTo>
                    <a:pt x="19" y="209"/>
                  </a:lnTo>
                  <a:lnTo>
                    <a:pt x="15" y="205"/>
                  </a:lnTo>
                  <a:lnTo>
                    <a:pt x="12" y="201"/>
                  </a:lnTo>
                  <a:lnTo>
                    <a:pt x="8" y="197"/>
                  </a:lnTo>
                  <a:lnTo>
                    <a:pt x="8" y="194"/>
                  </a:lnTo>
                  <a:lnTo>
                    <a:pt x="8" y="190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0" y="153"/>
                  </a:lnTo>
                  <a:lnTo>
                    <a:pt x="4" y="149"/>
                  </a:lnTo>
                  <a:lnTo>
                    <a:pt x="4" y="145"/>
                  </a:lnTo>
                  <a:lnTo>
                    <a:pt x="8" y="145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12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9" y="127"/>
                  </a:lnTo>
                  <a:lnTo>
                    <a:pt x="23" y="123"/>
                  </a:lnTo>
                  <a:lnTo>
                    <a:pt x="26" y="123"/>
                  </a:lnTo>
                  <a:lnTo>
                    <a:pt x="26" y="119"/>
                  </a:lnTo>
                  <a:lnTo>
                    <a:pt x="34" y="116"/>
                  </a:lnTo>
                  <a:lnTo>
                    <a:pt x="38" y="112"/>
                  </a:lnTo>
                  <a:lnTo>
                    <a:pt x="41" y="112"/>
                  </a:lnTo>
                  <a:lnTo>
                    <a:pt x="45" y="108"/>
                  </a:lnTo>
                  <a:lnTo>
                    <a:pt x="49" y="104"/>
                  </a:lnTo>
                  <a:lnTo>
                    <a:pt x="53" y="101"/>
                  </a:lnTo>
                  <a:lnTo>
                    <a:pt x="56" y="97"/>
                  </a:lnTo>
                  <a:lnTo>
                    <a:pt x="60" y="97"/>
                  </a:lnTo>
                  <a:lnTo>
                    <a:pt x="67" y="93"/>
                  </a:lnTo>
                  <a:lnTo>
                    <a:pt x="71" y="90"/>
                  </a:lnTo>
                  <a:lnTo>
                    <a:pt x="75" y="90"/>
                  </a:lnTo>
                  <a:lnTo>
                    <a:pt x="82" y="86"/>
                  </a:lnTo>
                  <a:lnTo>
                    <a:pt x="90" y="82"/>
                  </a:lnTo>
                  <a:lnTo>
                    <a:pt x="94" y="82"/>
                  </a:lnTo>
                  <a:lnTo>
                    <a:pt x="101" y="78"/>
                  </a:lnTo>
                  <a:lnTo>
                    <a:pt x="105" y="75"/>
                  </a:lnTo>
                  <a:lnTo>
                    <a:pt x="112" y="75"/>
                  </a:lnTo>
                  <a:lnTo>
                    <a:pt x="120" y="71"/>
                  </a:lnTo>
                  <a:lnTo>
                    <a:pt x="123" y="67"/>
                  </a:lnTo>
                  <a:lnTo>
                    <a:pt x="131" y="67"/>
                  </a:lnTo>
                  <a:lnTo>
                    <a:pt x="138" y="63"/>
                  </a:lnTo>
                  <a:lnTo>
                    <a:pt x="146" y="60"/>
                  </a:lnTo>
                  <a:lnTo>
                    <a:pt x="153" y="60"/>
                  </a:lnTo>
                  <a:lnTo>
                    <a:pt x="161" y="56"/>
                  </a:lnTo>
                  <a:lnTo>
                    <a:pt x="168" y="56"/>
                  </a:lnTo>
                  <a:lnTo>
                    <a:pt x="175" y="52"/>
                  </a:lnTo>
                  <a:lnTo>
                    <a:pt x="183" y="49"/>
                  </a:lnTo>
                  <a:lnTo>
                    <a:pt x="194" y="49"/>
                  </a:lnTo>
                  <a:lnTo>
                    <a:pt x="202" y="45"/>
                  </a:lnTo>
                  <a:lnTo>
                    <a:pt x="209" y="45"/>
                  </a:lnTo>
                  <a:lnTo>
                    <a:pt x="216" y="41"/>
                  </a:lnTo>
                  <a:lnTo>
                    <a:pt x="224" y="41"/>
                  </a:lnTo>
                  <a:lnTo>
                    <a:pt x="235" y="37"/>
                  </a:lnTo>
                  <a:lnTo>
                    <a:pt x="243" y="37"/>
                  </a:lnTo>
                  <a:lnTo>
                    <a:pt x="254" y="34"/>
                  </a:lnTo>
                  <a:lnTo>
                    <a:pt x="261" y="34"/>
                  </a:lnTo>
                  <a:lnTo>
                    <a:pt x="272" y="30"/>
                  </a:lnTo>
                  <a:lnTo>
                    <a:pt x="280" y="30"/>
                  </a:lnTo>
                  <a:lnTo>
                    <a:pt x="291" y="26"/>
                  </a:lnTo>
                  <a:lnTo>
                    <a:pt x="298" y="26"/>
                  </a:lnTo>
                  <a:lnTo>
                    <a:pt x="310" y="22"/>
                  </a:lnTo>
                  <a:lnTo>
                    <a:pt x="317" y="22"/>
                  </a:lnTo>
                  <a:lnTo>
                    <a:pt x="328" y="22"/>
                  </a:lnTo>
                  <a:lnTo>
                    <a:pt x="339" y="19"/>
                  </a:lnTo>
                  <a:lnTo>
                    <a:pt x="351" y="19"/>
                  </a:lnTo>
                  <a:lnTo>
                    <a:pt x="358" y="15"/>
                  </a:lnTo>
                  <a:lnTo>
                    <a:pt x="369" y="15"/>
                  </a:lnTo>
                  <a:lnTo>
                    <a:pt x="380" y="15"/>
                  </a:lnTo>
                  <a:lnTo>
                    <a:pt x="391" y="11"/>
                  </a:lnTo>
                  <a:lnTo>
                    <a:pt x="399" y="11"/>
                  </a:lnTo>
                  <a:lnTo>
                    <a:pt x="410" y="11"/>
                  </a:lnTo>
                  <a:lnTo>
                    <a:pt x="421" y="11"/>
                  </a:lnTo>
                  <a:lnTo>
                    <a:pt x="432" y="8"/>
                  </a:lnTo>
                  <a:lnTo>
                    <a:pt x="444" y="8"/>
                  </a:lnTo>
                  <a:lnTo>
                    <a:pt x="455" y="8"/>
                  </a:lnTo>
                  <a:lnTo>
                    <a:pt x="466" y="8"/>
                  </a:lnTo>
                  <a:lnTo>
                    <a:pt x="477" y="4"/>
                  </a:lnTo>
                  <a:lnTo>
                    <a:pt x="488" y="4"/>
                  </a:lnTo>
                  <a:lnTo>
                    <a:pt x="500" y="4"/>
                  </a:lnTo>
                  <a:lnTo>
                    <a:pt x="511" y="4"/>
                  </a:lnTo>
                  <a:lnTo>
                    <a:pt x="522" y="4"/>
                  </a:lnTo>
                  <a:lnTo>
                    <a:pt x="533" y="0"/>
                  </a:lnTo>
                  <a:lnTo>
                    <a:pt x="544" y="0"/>
                  </a:lnTo>
                  <a:lnTo>
                    <a:pt x="656" y="168"/>
                  </a:lnTo>
                  <a:lnTo>
                    <a:pt x="112" y="264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79" name="Freeform 58">
              <a:extLst>
                <a:ext uri="{FF2B5EF4-FFF2-40B4-BE49-F238E27FC236}">
                  <a16:creationId xmlns:a16="http://schemas.microsoft.com/office/drawing/2014/main" id="{AB0828E5-4735-40D6-AE68-A0EA371F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925"/>
              <a:ext cx="1202" cy="350"/>
            </a:xfrm>
            <a:custGeom>
              <a:avLst/>
              <a:gdLst>
                <a:gd name="T0" fmla="*/ 1203 w 1203"/>
                <a:gd name="T1" fmla="*/ 11 h 350"/>
                <a:gd name="T2" fmla="*/ 1196 w 1203"/>
                <a:gd name="T3" fmla="*/ 26 h 350"/>
                <a:gd name="T4" fmla="*/ 1185 w 1203"/>
                <a:gd name="T5" fmla="*/ 37 h 350"/>
                <a:gd name="T6" fmla="*/ 1170 w 1203"/>
                <a:gd name="T7" fmla="*/ 52 h 350"/>
                <a:gd name="T8" fmla="*/ 1151 w 1203"/>
                <a:gd name="T9" fmla="*/ 67 h 350"/>
                <a:gd name="T10" fmla="*/ 1132 w 1203"/>
                <a:gd name="T11" fmla="*/ 78 h 350"/>
                <a:gd name="T12" fmla="*/ 1103 w 1203"/>
                <a:gd name="T13" fmla="*/ 89 h 350"/>
                <a:gd name="T14" fmla="*/ 1069 w 1203"/>
                <a:gd name="T15" fmla="*/ 104 h 350"/>
                <a:gd name="T16" fmla="*/ 1043 w 1203"/>
                <a:gd name="T17" fmla="*/ 111 h 350"/>
                <a:gd name="T18" fmla="*/ 1002 w 1203"/>
                <a:gd name="T19" fmla="*/ 123 h 350"/>
                <a:gd name="T20" fmla="*/ 961 w 1203"/>
                <a:gd name="T21" fmla="*/ 134 h 350"/>
                <a:gd name="T22" fmla="*/ 924 w 1203"/>
                <a:gd name="T23" fmla="*/ 137 h 350"/>
                <a:gd name="T24" fmla="*/ 875 w 1203"/>
                <a:gd name="T25" fmla="*/ 149 h 350"/>
                <a:gd name="T26" fmla="*/ 823 w 1203"/>
                <a:gd name="T27" fmla="*/ 156 h 350"/>
                <a:gd name="T28" fmla="*/ 782 w 1203"/>
                <a:gd name="T29" fmla="*/ 160 h 350"/>
                <a:gd name="T30" fmla="*/ 726 w 1203"/>
                <a:gd name="T31" fmla="*/ 164 h 350"/>
                <a:gd name="T32" fmla="*/ 671 w 1203"/>
                <a:gd name="T33" fmla="*/ 167 h 350"/>
                <a:gd name="T34" fmla="*/ 626 w 1203"/>
                <a:gd name="T35" fmla="*/ 167 h 350"/>
                <a:gd name="T36" fmla="*/ 566 w 1203"/>
                <a:gd name="T37" fmla="*/ 171 h 350"/>
                <a:gd name="T38" fmla="*/ 510 w 1203"/>
                <a:gd name="T39" fmla="*/ 171 h 350"/>
                <a:gd name="T40" fmla="*/ 466 w 1203"/>
                <a:gd name="T41" fmla="*/ 167 h 350"/>
                <a:gd name="T42" fmla="*/ 410 w 1203"/>
                <a:gd name="T43" fmla="*/ 167 h 350"/>
                <a:gd name="T44" fmla="*/ 354 w 1203"/>
                <a:gd name="T45" fmla="*/ 164 h 350"/>
                <a:gd name="T46" fmla="*/ 309 w 1203"/>
                <a:gd name="T47" fmla="*/ 160 h 350"/>
                <a:gd name="T48" fmla="*/ 257 w 1203"/>
                <a:gd name="T49" fmla="*/ 152 h 350"/>
                <a:gd name="T50" fmla="*/ 205 w 1203"/>
                <a:gd name="T51" fmla="*/ 145 h 350"/>
                <a:gd name="T52" fmla="*/ 168 w 1203"/>
                <a:gd name="T53" fmla="*/ 137 h 350"/>
                <a:gd name="T54" fmla="*/ 123 w 1203"/>
                <a:gd name="T55" fmla="*/ 130 h 350"/>
                <a:gd name="T56" fmla="*/ 82 w 1203"/>
                <a:gd name="T57" fmla="*/ 119 h 350"/>
                <a:gd name="T58" fmla="*/ 49 w 1203"/>
                <a:gd name="T59" fmla="*/ 111 h 350"/>
                <a:gd name="T60" fmla="*/ 11 w 1203"/>
                <a:gd name="T61" fmla="*/ 100 h 350"/>
                <a:gd name="T62" fmla="*/ 11 w 1203"/>
                <a:gd name="T63" fmla="*/ 283 h 350"/>
                <a:gd name="T64" fmla="*/ 49 w 1203"/>
                <a:gd name="T65" fmla="*/ 294 h 350"/>
                <a:gd name="T66" fmla="*/ 82 w 1203"/>
                <a:gd name="T67" fmla="*/ 301 h 350"/>
                <a:gd name="T68" fmla="*/ 123 w 1203"/>
                <a:gd name="T69" fmla="*/ 312 h 350"/>
                <a:gd name="T70" fmla="*/ 168 w 1203"/>
                <a:gd name="T71" fmla="*/ 320 h 350"/>
                <a:gd name="T72" fmla="*/ 205 w 1203"/>
                <a:gd name="T73" fmla="*/ 327 h 350"/>
                <a:gd name="T74" fmla="*/ 257 w 1203"/>
                <a:gd name="T75" fmla="*/ 335 h 350"/>
                <a:gd name="T76" fmla="*/ 309 w 1203"/>
                <a:gd name="T77" fmla="*/ 339 h 350"/>
                <a:gd name="T78" fmla="*/ 354 w 1203"/>
                <a:gd name="T79" fmla="*/ 342 h 350"/>
                <a:gd name="T80" fmla="*/ 410 w 1203"/>
                <a:gd name="T81" fmla="*/ 346 h 350"/>
                <a:gd name="T82" fmla="*/ 466 w 1203"/>
                <a:gd name="T83" fmla="*/ 350 h 350"/>
                <a:gd name="T84" fmla="*/ 510 w 1203"/>
                <a:gd name="T85" fmla="*/ 350 h 350"/>
                <a:gd name="T86" fmla="*/ 566 w 1203"/>
                <a:gd name="T87" fmla="*/ 350 h 350"/>
                <a:gd name="T88" fmla="*/ 626 w 1203"/>
                <a:gd name="T89" fmla="*/ 350 h 350"/>
                <a:gd name="T90" fmla="*/ 671 w 1203"/>
                <a:gd name="T91" fmla="*/ 346 h 350"/>
                <a:gd name="T92" fmla="*/ 726 w 1203"/>
                <a:gd name="T93" fmla="*/ 346 h 350"/>
                <a:gd name="T94" fmla="*/ 782 w 1203"/>
                <a:gd name="T95" fmla="*/ 339 h 350"/>
                <a:gd name="T96" fmla="*/ 823 w 1203"/>
                <a:gd name="T97" fmla="*/ 335 h 350"/>
                <a:gd name="T98" fmla="*/ 875 w 1203"/>
                <a:gd name="T99" fmla="*/ 327 h 350"/>
                <a:gd name="T100" fmla="*/ 924 w 1203"/>
                <a:gd name="T101" fmla="*/ 320 h 350"/>
                <a:gd name="T102" fmla="*/ 961 w 1203"/>
                <a:gd name="T103" fmla="*/ 312 h 350"/>
                <a:gd name="T104" fmla="*/ 1002 w 1203"/>
                <a:gd name="T105" fmla="*/ 301 h 350"/>
                <a:gd name="T106" fmla="*/ 1043 w 1203"/>
                <a:gd name="T107" fmla="*/ 294 h 350"/>
                <a:gd name="T108" fmla="*/ 1069 w 1203"/>
                <a:gd name="T109" fmla="*/ 283 h 350"/>
                <a:gd name="T110" fmla="*/ 1103 w 1203"/>
                <a:gd name="T111" fmla="*/ 271 h 350"/>
                <a:gd name="T112" fmla="*/ 1132 w 1203"/>
                <a:gd name="T113" fmla="*/ 260 h 350"/>
                <a:gd name="T114" fmla="*/ 1151 w 1203"/>
                <a:gd name="T115" fmla="*/ 245 h 350"/>
                <a:gd name="T116" fmla="*/ 1170 w 1203"/>
                <a:gd name="T117" fmla="*/ 234 h 350"/>
                <a:gd name="T118" fmla="*/ 1185 w 1203"/>
                <a:gd name="T119" fmla="*/ 219 h 350"/>
                <a:gd name="T120" fmla="*/ 1196 w 1203"/>
                <a:gd name="T121" fmla="*/ 208 h 350"/>
                <a:gd name="T122" fmla="*/ 1203 w 1203"/>
                <a:gd name="T123" fmla="*/ 193 h 350"/>
                <a:gd name="T124" fmla="*/ 1203 w 1203"/>
                <a:gd name="T125" fmla="*/ 0 h 3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3" h="350">
                  <a:moveTo>
                    <a:pt x="1203" y="0"/>
                  </a:moveTo>
                  <a:lnTo>
                    <a:pt x="1203" y="3"/>
                  </a:lnTo>
                  <a:lnTo>
                    <a:pt x="1203" y="7"/>
                  </a:lnTo>
                  <a:lnTo>
                    <a:pt x="1203" y="11"/>
                  </a:lnTo>
                  <a:lnTo>
                    <a:pt x="1199" y="15"/>
                  </a:lnTo>
                  <a:lnTo>
                    <a:pt x="1199" y="18"/>
                  </a:lnTo>
                  <a:lnTo>
                    <a:pt x="1199" y="22"/>
                  </a:lnTo>
                  <a:lnTo>
                    <a:pt x="1196" y="22"/>
                  </a:lnTo>
                  <a:lnTo>
                    <a:pt x="1196" y="26"/>
                  </a:lnTo>
                  <a:lnTo>
                    <a:pt x="1192" y="29"/>
                  </a:lnTo>
                  <a:lnTo>
                    <a:pt x="1192" y="33"/>
                  </a:lnTo>
                  <a:lnTo>
                    <a:pt x="1188" y="37"/>
                  </a:lnTo>
                  <a:lnTo>
                    <a:pt x="1185" y="37"/>
                  </a:lnTo>
                  <a:lnTo>
                    <a:pt x="1185" y="41"/>
                  </a:lnTo>
                  <a:lnTo>
                    <a:pt x="1181" y="44"/>
                  </a:lnTo>
                  <a:lnTo>
                    <a:pt x="1177" y="48"/>
                  </a:lnTo>
                  <a:lnTo>
                    <a:pt x="1173" y="52"/>
                  </a:lnTo>
                  <a:lnTo>
                    <a:pt x="1170" y="52"/>
                  </a:lnTo>
                  <a:lnTo>
                    <a:pt x="1166" y="56"/>
                  </a:lnTo>
                  <a:lnTo>
                    <a:pt x="1162" y="59"/>
                  </a:lnTo>
                  <a:lnTo>
                    <a:pt x="1158" y="63"/>
                  </a:lnTo>
                  <a:lnTo>
                    <a:pt x="1155" y="63"/>
                  </a:lnTo>
                  <a:lnTo>
                    <a:pt x="1151" y="67"/>
                  </a:lnTo>
                  <a:lnTo>
                    <a:pt x="1147" y="70"/>
                  </a:lnTo>
                  <a:lnTo>
                    <a:pt x="1140" y="70"/>
                  </a:lnTo>
                  <a:lnTo>
                    <a:pt x="1136" y="74"/>
                  </a:lnTo>
                  <a:lnTo>
                    <a:pt x="1132" y="78"/>
                  </a:lnTo>
                  <a:lnTo>
                    <a:pt x="1125" y="82"/>
                  </a:lnTo>
                  <a:lnTo>
                    <a:pt x="1121" y="82"/>
                  </a:lnTo>
                  <a:lnTo>
                    <a:pt x="1114" y="85"/>
                  </a:lnTo>
                  <a:lnTo>
                    <a:pt x="1110" y="89"/>
                  </a:lnTo>
                  <a:lnTo>
                    <a:pt x="1103" y="89"/>
                  </a:lnTo>
                  <a:lnTo>
                    <a:pt x="1099" y="93"/>
                  </a:lnTo>
                  <a:lnTo>
                    <a:pt x="1091" y="96"/>
                  </a:lnTo>
                  <a:lnTo>
                    <a:pt x="1084" y="96"/>
                  </a:lnTo>
                  <a:lnTo>
                    <a:pt x="1077" y="100"/>
                  </a:lnTo>
                  <a:lnTo>
                    <a:pt x="1069" y="104"/>
                  </a:lnTo>
                  <a:lnTo>
                    <a:pt x="1065" y="104"/>
                  </a:lnTo>
                  <a:lnTo>
                    <a:pt x="1058" y="108"/>
                  </a:lnTo>
                  <a:lnTo>
                    <a:pt x="1050" y="111"/>
                  </a:lnTo>
                  <a:lnTo>
                    <a:pt x="1043" y="111"/>
                  </a:lnTo>
                  <a:lnTo>
                    <a:pt x="1036" y="115"/>
                  </a:lnTo>
                  <a:lnTo>
                    <a:pt x="1024" y="115"/>
                  </a:lnTo>
                  <a:lnTo>
                    <a:pt x="1017" y="119"/>
                  </a:lnTo>
                  <a:lnTo>
                    <a:pt x="1010" y="119"/>
                  </a:lnTo>
                  <a:lnTo>
                    <a:pt x="1002" y="123"/>
                  </a:lnTo>
                  <a:lnTo>
                    <a:pt x="995" y="126"/>
                  </a:lnTo>
                  <a:lnTo>
                    <a:pt x="983" y="126"/>
                  </a:lnTo>
                  <a:lnTo>
                    <a:pt x="976" y="130"/>
                  </a:lnTo>
                  <a:lnTo>
                    <a:pt x="969" y="130"/>
                  </a:lnTo>
                  <a:lnTo>
                    <a:pt x="961" y="134"/>
                  </a:lnTo>
                  <a:lnTo>
                    <a:pt x="950" y="134"/>
                  </a:lnTo>
                  <a:lnTo>
                    <a:pt x="942" y="137"/>
                  </a:lnTo>
                  <a:lnTo>
                    <a:pt x="931" y="137"/>
                  </a:lnTo>
                  <a:lnTo>
                    <a:pt x="924" y="137"/>
                  </a:lnTo>
                  <a:lnTo>
                    <a:pt x="913" y="141"/>
                  </a:lnTo>
                  <a:lnTo>
                    <a:pt x="905" y="141"/>
                  </a:lnTo>
                  <a:lnTo>
                    <a:pt x="894" y="145"/>
                  </a:lnTo>
                  <a:lnTo>
                    <a:pt x="883" y="145"/>
                  </a:lnTo>
                  <a:lnTo>
                    <a:pt x="875" y="149"/>
                  </a:lnTo>
                  <a:lnTo>
                    <a:pt x="864" y="149"/>
                  </a:lnTo>
                  <a:lnTo>
                    <a:pt x="853" y="152"/>
                  </a:lnTo>
                  <a:lnTo>
                    <a:pt x="846" y="152"/>
                  </a:lnTo>
                  <a:lnTo>
                    <a:pt x="834" y="152"/>
                  </a:lnTo>
                  <a:lnTo>
                    <a:pt x="823" y="156"/>
                  </a:lnTo>
                  <a:lnTo>
                    <a:pt x="812" y="156"/>
                  </a:lnTo>
                  <a:lnTo>
                    <a:pt x="801" y="156"/>
                  </a:lnTo>
                  <a:lnTo>
                    <a:pt x="793" y="160"/>
                  </a:lnTo>
                  <a:lnTo>
                    <a:pt x="782" y="160"/>
                  </a:lnTo>
                  <a:lnTo>
                    <a:pt x="771" y="160"/>
                  </a:lnTo>
                  <a:lnTo>
                    <a:pt x="760" y="160"/>
                  </a:lnTo>
                  <a:lnTo>
                    <a:pt x="749" y="164"/>
                  </a:lnTo>
                  <a:lnTo>
                    <a:pt x="738" y="164"/>
                  </a:lnTo>
                  <a:lnTo>
                    <a:pt x="726" y="164"/>
                  </a:lnTo>
                  <a:lnTo>
                    <a:pt x="715" y="164"/>
                  </a:lnTo>
                  <a:lnTo>
                    <a:pt x="704" y="164"/>
                  </a:lnTo>
                  <a:lnTo>
                    <a:pt x="693" y="167"/>
                  </a:lnTo>
                  <a:lnTo>
                    <a:pt x="682" y="167"/>
                  </a:lnTo>
                  <a:lnTo>
                    <a:pt x="671" y="167"/>
                  </a:lnTo>
                  <a:lnTo>
                    <a:pt x="659" y="167"/>
                  </a:lnTo>
                  <a:lnTo>
                    <a:pt x="648" y="167"/>
                  </a:lnTo>
                  <a:lnTo>
                    <a:pt x="637" y="167"/>
                  </a:lnTo>
                  <a:lnTo>
                    <a:pt x="626" y="167"/>
                  </a:lnTo>
                  <a:lnTo>
                    <a:pt x="615" y="171"/>
                  </a:lnTo>
                  <a:lnTo>
                    <a:pt x="604" y="171"/>
                  </a:lnTo>
                  <a:lnTo>
                    <a:pt x="592" y="171"/>
                  </a:lnTo>
                  <a:lnTo>
                    <a:pt x="581" y="171"/>
                  </a:lnTo>
                  <a:lnTo>
                    <a:pt x="566" y="171"/>
                  </a:lnTo>
                  <a:lnTo>
                    <a:pt x="555" y="171"/>
                  </a:lnTo>
                  <a:lnTo>
                    <a:pt x="544" y="171"/>
                  </a:lnTo>
                  <a:lnTo>
                    <a:pt x="533" y="171"/>
                  </a:lnTo>
                  <a:lnTo>
                    <a:pt x="522" y="171"/>
                  </a:lnTo>
                  <a:lnTo>
                    <a:pt x="510" y="171"/>
                  </a:lnTo>
                  <a:lnTo>
                    <a:pt x="499" y="171"/>
                  </a:lnTo>
                  <a:lnTo>
                    <a:pt x="488" y="171"/>
                  </a:lnTo>
                  <a:lnTo>
                    <a:pt x="477" y="171"/>
                  </a:lnTo>
                  <a:lnTo>
                    <a:pt x="466" y="167"/>
                  </a:lnTo>
                  <a:lnTo>
                    <a:pt x="455" y="167"/>
                  </a:lnTo>
                  <a:lnTo>
                    <a:pt x="443" y="167"/>
                  </a:lnTo>
                  <a:lnTo>
                    <a:pt x="432" y="167"/>
                  </a:lnTo>
                  <a:lnTo>
                    <a:pt x="421" y="167"/>
                  </a:lnTo>
                  <a:lnTo>
                    <a:pt x="410" y="167"/>
                  </a:lnTo>
                  <a:lnTo>
                    <a:pt x="399" y="167"/>
                  </a:lnTo>
                  <a:lnTo>
                    <a:pt x="388" y="164"/>
                  </a:lnTo>
                  <a:lnTo>
                    <a:pt x="376" y="164"/>
                  </a:lnTo>
                  <a:lnTo>
                    <a:pt x="365" y="164"/>
                  </a:lnTo>
                  <a:lnTo>
                    <a:pt x="354" y="164"/>
                  </a:lnTo>
                  <a:lnTo>
                    <a:pt x="343" y="164"/>
                  </a:lnTo>
                  <a:lnTo>
                    <a:pt x="332" y="160"/>
                  </a:lnTo>
                  <a:lnTo>
                    <a:pt x="320" y="160"/>
                  </a:lnTo>
                  <a:lnTo>
                    <a:pt x="309" y="160"/>
                  </a:lnTo>
                  <a:lnTo>
                    <a:pt x="298" y="160"/>
                  </a:lnTo>
                  <a:lnTo>
                    <a:pt x="287" y="156"/>
                  </a:lnTo>
                  <a:lnTo>
                    <a:pt x="279" y="156"/>
                  </a:lnTo>
                  <a:lnTo>
                    <a:pt x="268" y="156"/>
                  </a:lnTo>
                  <a:lnTo>
                    <a:pt x="257" y="152"/>
                  </a:lnTo>
                  <a:lnTo>
                    <a:pt x="246" y="152"/>
                  </a:lnTo>
                  <a:lnTo>
                    <a:pt x="239" y="152"/>
                  </a:lnTo>
                  <a:lnTo>
                    <a:pt x="227" y="149"/>
                  </a:lnTo>
                  <a:lnTo>
                    <a:pt x="216" y="149"/>
                  </a:lnTo>
                  <a:lnTo>
                    <a:pt x="205" y="145"/>
                  </a:lnTo>
                  <a:lnTo>
                    <a:pt x="198" y="145"/>
                  </a:lnTo>
                  <a:lnTo>
                    <a:pt x="186" y="141"/>
                  </a:lnTo>
                  <a:lnTo>
                    <a:pt x="179" y="141"/>
                  </a:lnTo>
                  <a:lnTo>
                    <a:pt x="168" y="137"/>
                  </a:lnTo>
                  <a:lnTo>
                    <a:pt x="160" y="137"/>
                  </a:lnTo>
                  <a:lnTo>
                    <a:pt x="149" y="137"/>
                  </a:lnTo>
                  <a:lnTo>
                    <a:pt x="142" y="134"/>
                  </a:lnTo>
                  <a:lnTo>
                    <a:pt x="131" y="134"/>
                  </a:lnTo>
                  <a:lnTo>
                    <a:pt x="123" y="130"/>
                  </a:lnTo>
                  <a:lnTo>
                    <a:pt x="112" y="130"/>
                  </a:lnTo>
                  <a:lnTo>
                    <a:pt x="104" y="126"/>
                  </a:lnTo>
                  <a:lnTo>
                    <a:pt x="97" y="126"/>
                  </a:lnTo>
                  <a:lnTo>
                    <a:pt x="90" y="123"/>
                  </a:lnTo>
                  <a:lnTo>
                    <a:pt x="82" y="119"/>
                  </a:lnTo>
                  <a:lnTo>
                    <a:pt x="71" y="119"/>
                  </a:lnTo>
                  <a:lnTo>
                    <a:pt x="63" y="115"/>
                  </a:lnTo>
                  <a:lnTo>
                    <a:pt x="56" y="115"/>
                  </a:lnTo>
                  <a:lnTo>
                    <a:pt x="49" y="111"/>
                  </a:lnTo>
                  <a:lnTo>
                    <a:pt x="41" y="111"/>
                  </a:lnTo>
                  <a:lnTo>
                    <a:pt x="34" y="108"/>
                  </a:lnTo>
                  <a:lnTo>
                    <a:pt x="26" y="104"/>
                  </a:lnTo>
                  <a:lnTo>
                    <a:pt x="19" y="104"/>
                  </a:lnTo>
                  <a:lnTo>
                    <a:pt x="11" y="100"/>
                  </a:lnTo>
                  <a:lnTo>
                    <a:pt x="8" y="96"/>
                  </a:lnTo>
                  <a:lnTo>
                    <a:pt x="0" y="96"/>
                  </a:lnTo>
                  <a:lnTo>
                    <a:pt x="0" y="275"/>
                  </a:lnTo>
                  <a:lnTo>
                    <a:pt x="8" y="279"/>
                  </a:lnTo>
                  <a:lnTo>
                    <a:pt x="11" y="283"/>
                  </a:lnTo>
                  <a:lnTo>
                    <a:pt x="19" y="283"/>
                  </a:lnTo>
                  <a:lnTo>
                    <a:pt x="26" y="286"/>
                  </a:lnTo>
                  <a:lnTo>
                    <a:pt x="34" y="286"/>
                  </a:lnTo>
                  <a:lnTo>
                    <a:pt x="41" y="290"/>
                  </a:lnTo>
                  <a:lnTo>
                    <a:pt x="49" y="294"/>
                  </a:lnTo>
                  <a:lnTo>
                    <a:pt x="56" y="294"/>
                  </a:lnTo>
                  <a:lnTo>
                    <a:pt x="63" y="298"/>
                  </a:lnTo>
                  <a:lnTo>
                    <a:pt x="71" y="298"/>
                  </a:lnTo>
                  <a:lnTo>
                    <a:pt x="82" y="301"/>
                  </a:lnTo>
                  <a:lnTo>
                    <a:pt x="90" y="301"/>
                  </a:lnTo>
                  <a:lnTo>
                    <a:pt x="97" y="305"/>
                  </a:lnTo>
                  <a:lnTo>
                    <a:pt x="104" y="309"/>
                  </a:lnTo>
                  <a:lnTo>
                    <a:pt x="112" y="309"/>
                  </a:lnTo>
                  <a:lnTo>
                    <a:pt x="123" y="312"/>
                  </a:lnTo>
                  <a:lnTo>
                    <a:pt x="131" y="312"/>
                  </a:lnTo>
                  <a:lnTo>
                    <a:pt x="142" y="316"/>
                  </a:lnTo>
                  <a:lnTo>
                    <a:pt x="149" y="316"/>
                  </a:lnTo>
                  <a:lnTo>
                    <a:pt x="160" y="320"/>
                  </a:lnTo>
                  <a:lnTo>
                    <a:pt x="168" y="320"/>
                  </a:lnTo>
                  <a:lnTo>
                    <a:pt x="179" y="324"/>
                  </a:lnTo>
                  <a:lnTo>
                    <a:pt x="186" y="324"/>
                  </a:lnTo>
                  <a:lnTo>
                    <a:pt x="198" y="324"/>
                  </a:lnTo>
                  <a:lnTo>
                    <a:pt x="205" y="327"/>
                  </a:lnTo>
                  <a:lnTo>
                    <a:pt x="216" y="327"/>
                  </a:lnTo>
                  <a:lnTo>
                    <a:pt x="227" y="331"/>
                  </a:lnTo>
                  <a:lnTo>
                    <a:pt x="239" y="331"/>
                  </a:lnTo>
                  <a:lnTo>
                    <a:pt x="246" y="331"/>
                  </a:lnTo>
                  <a:lnTo>
                    <a:pt x="257" y="335"/>
                  </a:lnTo>
                  <a:lnTo>
                    <a:pt x="268" y="335"/>
                  </a:lnTo>
                  <a:lnTo>
                    <a:pt x="279" y="335"/>
                  </a:lnTo>
                  <a:lnTo>
                    <a:pt x="287" y="339"/>
                  </a:lnTo>
                  <a:lnTo>
                    <a:pt x="298" y="339"/>
                  </a:lnTo>
                  <a:lnTo>
                    <a:pt x="309" y="339"/>
                  </a:lnTo>
                  <a:lnTo>
                    <a:pt x="320" y="342"/>
                  </a:lnTo>
                  <a:lnTo>
                    <a:pt x="332" y="342"/>
                  </a:lnTo>
                  <a:lnTo>
                    <a:pt x="343" y="342"/>
                  </a:lnTo>
                  <a:lnTo>
                    <a:pt x="354" y="342"/>
                  </a:lnTo>
                  <a:lnTo>
                    <a:pt x="365" y="346"/>
                  </a:lnTo>
                  <a:lnTo>
                    <a:pt x="376" y="346"/>
                  </a:lnTo>
                  <a:lnTo>
                    <a:pt x="388" y="346"/>
                  </a:lnTo>
                  <a:lnTo>
                    <a:pt x="399" y="346"/>
                  </a:lnTo>
                  <a:lnTo>
                    <a:pt x="410" y="346"/>
                  </a:lnTo>
                  <a:lnTo>
                    <a:pt x="421" y="346"/>
                  </a:lnTo>
                  <a:lnTo>
                    <a:pt x="432" y="350"/>
                  </a:lnTo>
                  <a:lnTo>
                    <a:pt x="443" y="350"/>
                  </a:lnTo>
                  <a:lnTo>
                    <a:pt x="455" y="350"/>
                  </a:lnTo>
                  <a:lnTo>
                    <a:pt x="466" y="350"/>
                  </a:lnTo>
                  <a:lnTo>
                    <a:pt x="477" y="350"/>
                  </a:lnTo>
                  <a:lnTo>
                    <a:pt x="488" y="350"/>
                  </a:lnTo>
                  <a:lnTo>
                    <a:pt x="499" y="350"/>
                  </a:lnTo>
                  <a:lnTo>
                    <a:pt x="510" y="350"/>
                  </a:lnTo>
                  <a:lnTo>
                    <a:pt x="522" y="350"/>
                  </a:lnTo>
                  <a:lnTo>
                    <a:pt x="533" y="350"/>
                  </a:lnTo>
                  <a:lnTo>
                    <a:pt x="544" y="350"/>
                  </a:lnTo>
                  <a:lnTo>
                    <a:pt x="555" y="350"/>
                  </a:lnTo>
                  <a:lnTo>
                    <a:pt x="566" y="350"/>
                  </a:lnTo>
                  <a:lnTo>
                    <a:pt x="581" y="350"/>
                  </a:lnTo>
                  <a:lnTo>
                    <a:pt x="592" y="350"/>
                  </a:lnTo>
                  <a:lnTo>
                    <a:pt x="604" y="350"/>
                  </a:lnTo>
                  <a:lnTo>
                    <a:pt x="615" y="350"/>
                  </a:lnTo>
                  <a:lnTo>
                    <a:pt x="626" y="350"/>
                  </a:lnTo>
                  <a:lnTo>
                    <a:pt x="637" y="350"/>
                  </a:lnTo>
                  <a:lnTo>
                    <a:pt x="648" y="350"/>
                  </a:lnTo>
                  <a:lnTo>
                    <a:pt x="659" y="350"/>
                  </a:lnTo>
                  <a:lnTo>
                    <a:pt x="671" y="346"/>
                  </a:lnTo>
                  <a:lnTo>
                    <a:pt x="682" y="346"/>
                  </a:lnTo>
                  <a:lnTo>
                    <a:pt x="693" y="346"/>
                  </a:lnTo>
                  <a:lnTo>
                    <a:pt x="704" y="346"/>
                  </a:lnTo>
                  <a:lnTo>
                    <a:pt x="715" y="346"/>
                  </a:lnTo>
                  <a:lnTo>
                    <a:pt x="726" y="346"/>
                  </a:lnTo>
                  <a:lnTo>
                    <a:pt x="738" y="342"/>
                  </a:lnTo>
                  <a:lnTo>
                    <a:pt x="749" y="342"/>
                  </a:lnTo>
                  <a:lnTo>
                    <a:pt x="760" y="342"/>
                  </a:lnTo>
                  <a:lnTo>
                    <a:pt x="771" y="342"/>
                  </a:lnTo>
                  <a:lnTo>
                    <a:pt x="782" y="339"/>
                  </a:lnTo>
                  <a:lnTo>
                    <a:pt x="793" y="339"/>
                  </a:lnTo>
                  <a:lnTo>
                    <a:pt x="801" y="339"/>
                  </a:lnTo>
                  <a:lnTo>
                    <a:pt x="812" y="335"/>
                  </a:lnTo>
                  <a:lnTo>
                    <a:pt x="823" y="335"/>
                  </a:lnTo>
                  <a:lnTo>
                    <a:pt x="834" y="335"/>
                  </a:lnTo>
                  <a:lnTo>
                    <a:pt x="846" y="331"/>
                  </a:lnTo>
                  <a:lnTo>
                    <a:pt x="853" y="331"/>
                  </a:lnTo>
                  <a:lnTo>
                    <a:pt x="864" y="331"/>
                  </a:lnTo>
                  <a:lnTo>
                    <a:pt x="875" y="327"/>
                  </a:lnTo>
                  <a:lnTo>
                    <a:pt x="883" y="327"/>
                  </a:lnTo>
                  <a:lnTo>
                    <a:pt x="894" y="324"/>
                  </a:lnTo>
                  <a:lnTo>
                    <a:pt x="905" y="324"/>
                  </a:lnTo>
                  <a:lnTo>
                    <a:pt x="913" y="324"/>
                  </a:lnTo>
                  <a:lnTo>
                    <a:pt x="924" y="320"/>
                  </a:lnTo>
                  <a:lnTo>
                    <a:pt x="931" y="320"/>
                  </a:lnTo>
                  <a:lnTo>
                    <a:pt x="942" y="316"/>
                  </a:lnTo>
                  <a:lnTo>
                    <a:pt x="950" y="316"/>
                  </a:lnTo>
                  <a:lnTo>
                    <a:pt x="961" y="312"/>
                  </a:lnTo>
                  <a:lnTo>
                    <a:pt x="969" y="312"/>
                  </a:lnTo>
                  <a:lnTo>
                    <a:pt x="976" y="309"/>
                  </a:lnTo>
                  <a:lnTo>
                    <a:pt x="983" y="309"/>
                  </a:lnTo>
                  <a:lnTo>
                    <a:pt x="995" y="305"/>
                  </a:lnTo>
                  <a:lnTo>
                    <a:pt x="1002" y="301"/>
                  </a:lnTo>
                  <a:lnTo>
                    <a:pt x="1010" y="301"/>
                  </a:lnTo>
                  <a:lnTo>
                    <a:pt x="1017" y="298"/>
                  </a:lnTo>
                  <a:lnTo>
                    <a:pt x="1024" y="298"/>
                  </a:lnTo>
                  <a:lnTo>
                    <a:pt x="1036" y="294"/>
                  </a:lnTo>
                  <a:lnTo>
                    <a:pt x="1043" y="294"/>
                  </a:lnTo>
                  <a:lnTo>
                    <a:pt x="1050" y="290"/>
                  </a:lnTo>
                  <a:lnTo>
                    <a:pt x="1058" y="286"/>
                  </a:lnTo>
                  <a:lnTo>
                    <a:pt x="1065" y="286"/>
                  </a:lnTo>
                  <a:lnTo>
                    <a:pt x="1069" y="283"/>
                  </a:lnTo>
                  <a:lnTo>
                    <a:pt x="1077" y="283"/>
                  </a:lnTo>
                  <a:lnTo>
                    <a:pt x="1084" y="279"/>
                  </a:lnTo>
                  <a:lnTo>
                    <a:pt x="1091" y="275"/>
                  </a:lnTo>
                  <a:lnTo>
                    <a:pt x="1099" y="275"/>
                  </a:lnTo>
                  <a:lnTo>
                    <a:pt x="1103" y="271"/>
                  </a:lnTo>
                  <a:lnTo>
                    <a:pt x="1110" y="268"/>
                  </a:lnTo>
                  <a:lnTo>
                    <a:pt x="1114" y="268"/>
                  </a:lnTo>
                  <a:lnTo>
                    <a:pt x="1121" y="264"/>
                  </a:lnTo>
                  <a:lnTo>
                    <a:pt x="1125" y="260"/>
                  </a:lnTo>
                  <a:lnTo>
                    <a:pt x="1132" y="260"/>
                  </a:lnTo>
                  <a:lnTo>
                    <a:pt x="1136" y="257"/>
                  </a:lnTo>
                  <a:lnTo>
                    <a:pt x="1140" y="253"/>
                  </a:lnTo>
                  <a:lnTo>
                    <a:pt x="1147" y="249"/>
                  </a:lnTo>
                  <a:lnTo>
                    <a:pt x="1151" y="245"/>
                  </a:lnTo>
                  <a:lnTo>
                    <a:pt x="1155" y="245"/>
                  </a:lnTo>
                  <a:lnTo>
                    <a:pt x="1158" y="242"/>
                  </a:lnTo>
                  <a:lnTo>
                    <a:pt x="1162" y="238"/>
                  </a:lnTo>
                  <a:lnTo>
                    <a:pt x="1166" y="238"/>
                  </a:lnTo>
                  <a:lnTo>
                    <a:pt x="1170" y="234"/>
                  </a:lnTo>
                  <a:lnTo>
                    <a:pt x="1173" y="231"/>
                  </a:lnTo>
                  <a:lnTo>
                    <a:pt x="1177" y="227"/>
                  </a:lnTo>
                  <a:lnTo>
                    <a:pt x="1181" y="227"/>
                  </a:lnTo>
                  <a:lnTo>
                    <a:pt x="1185" y="223"/>
                  </a:lnTo>
                  <a:lnTo>
                    <a:pt x="1185" y="219"/>
                  </a:lnTo>
                  <a:lnTo>
                    <a:pt x="1188" y="216"/>
                  </a:lnTo>
                  <a:lnTo>
                    <a:pt x="1192" y="212"/>
                  </a:lnTo>
                  <a:lnTo>
                    <a:pt x="1196" y="208"/>
                  </a:lnTo>
                  <a:lnTo>
                    <a:pt x="1196" y="204"/>
                  </a:lnTo>
                  <a:lnTo>
                    <a:pt x="1199" y="201"/>
                  </a:lnTo>
                  <a:lnTo>
                    <a:pt x="1199" y="197"/>
                  </a:lnTo>
                  <a:lnTo>
                    <a:pt x="1203" y="193"/>
                  </a:lnTo>
                  <a:lnTo>
                    <a:pt x="1203" y="190"/>
                  </a:lnTo>
                  <a:lnTo>
                    <a:pt x="1203" y="186"/>
                  </a:lnTo>
                  <a:lnTo>
                    <a:pt x="1203" y="182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4D4D8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80" name="Freeform 59">
              <a:extLst>
                <a:ext uri="{FF2B5EF4-FFF2-40B4-BE49-F238E27FC236}">
                  <a16:creationId xmlns:a16="http://schemas.microsoft.com/office/drawing/2014/main" id="{3C5CF15C-F4BD-4590-B2E8-2948FDBE4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757"/>
              <a:ext cx="1202" cy="339"/>
            </a:xfrm>
            <a:custGeom>
              <a:avLst/>
              <a:gdLst>
                <a:gd name="T0" fmla="*/ 581 w 1203"/>
                <a:gd name="T1" fmla="*/ 0 h 339"/>
                <a:gd name="T2" fmla="*/ 626 w 1203"/>
                <a:gd name="T3" fmla="*/ 0 h 339"/>
                <a:gd name="T4" fmla="*/ 671 w 1203"/>
                <a:gd name="T5" fmla="*/ 0 h 339"/>
                <a:gd name="T6" fmla="*/ 715 w 1203"/>
                <a:gd name="T7" fmla="*/ 4 h 339"/>
                <a:gd name="T8" fmla="*/ 760 w 1203"/>
                <a:gd name="T9" fmla="*/ 8 h 339"/>
                <a:gd name="T10" fmla="*/ 801 w 1203"/>
                <a:gd name="T11" fmla="*/ 11 h 339"/>
                <a:gd name="T12" fmla="*/ 846 w 1203"/>
                <a:gd name="T13" fmla="*/ 15 h 339"/>
                <a:gd name="T14" fmla="*/ 883 w 1203"/>
                <a:gd name="T15" fmla="*/ 22 h 339"/>
                <a:gd name="T16" fmla="*/ 924 w 1203"/>
                <a:gd name="T17" fmla="*/ 30 h 339"/>
                <a:gd name="T18" fmla="*/ 961 w 1203"/>
                <a:gd name="T19" fmla="*/ 37 h 339"/>
                <a:gd name="T20" fmla="*/ 995 w 1203"/>
                <a:gd name="T21" fmla="*/ 45 h 339"/>
                <a:gd name="T22" fmla="*/ 1024 w 1203"/>
                <a:gd name="T23" fmla="*/ 52 h 339"/>
                <a:gd name="T24" fmla="*/ 1058 w 1203"/>
                <a:gd name="T25" fmla="*/ 60 h 339"/>
                <a:gd name="T26" fmla="*/ 1084 w 1203"/>
                <a:gd name="T27" fmla="*/ 71 h 339"/>
                <a:gd name="T28" fmla="*/ 1110 w 1203"/>
                <a:gd name="T29" fmla="*/ 82 h 339"/>
                <a:gd name="T30" fmla="*/ 1132 w 1203"/>
                <a:gd name="T31" fmla="*/ 90 h 339"/>
                <a:gd name="T32" fmla="*/ 1151 w 1203"/>
                <a:gd name="T33" fmla="*/ 101 h 339"/>
                <a:gd name="T34" fmla="*/ 1166 w 1203"/>
                <a:gd name="T35" fmla="*/ 112 h 339"/>
                <a:gd name="T36" fmla="*/ 1181 w 1203"/>
                <a:gd name="T37" fmla="*/ 123 h 339"/>
                <a:gd name="T38" fmla="*/ 1192 w 1203"/>
                <a:gd name="T39" fmla="*/ 134 h 339"/>
                <a:gd name="T40" fmla="*/ 1199 w 1203"/>
                <a:gd name="T41" fmla="*/ 145 h 339"/>
                <a:gd name="T42" fmla="*/ 1203 w 1203"/>
                <a:gd name="T43" fmla="*/ 160 h 339"/>
                <a:gd name="T44" fmla="*/ 1203 w 1203"/>
                <a:gd name="T45" fmla="*/ 171 h 339"/>
                <a:gd name="T46" fmla="*/ 1199 w 1203"/>
                <a:gd name="T47" fmla="*/ 183 h 339"/>
                <a:gd name="T48" fmla="*/ 1196 w 1203"/>
                <a:gd name="T49" fmla="*/ 194 h 339"/>
                <a:gd name="T50" fmla="*/ 1185 w 1203"/>
                <a:gd name="T51" fmla="*/ 205 h 339"/>
                <a:gd name="T52" fmla="*/ 1173 w 1203"/>
                <a:gd name="T53" fmla="*/ 220 h 339"/>
                <a:gd name="T54" fmla="*/ 1158 w 1203"/>
                <a:gd name="T55" fmla="*/ 231 h 339"/>
                <a:gd name="T56" fmla="*/ 1140 w 1203"/>
                <a:gd name="T57" fmla="*/ 238 h 339"/>
                <a:gd name="T58" fmla="*/ 1121 w 1203"/>
                <a:gd name="T59" fmla="*/ 250 h 339"/>
                <a:gd name="T60" fmla="*/ 1099 w 1203"/>
                <a:gd name="T61" fmla="*/ 261 h 339"/>
                <a:gd name="T62" fmla="*/ 1069 w 1203"/>
                <a:gd name="T63" fmla="*/ 272 h 339"/>
                <a:gd name="T64" fmla="*/ 1043 w 1203"/>
                <a:gd name="T65" fmla="*/ 279 h 339"/>
                <a:gd name="T66" fmla="*/ 1010 w 1203"/>
                <a:gd name="T67" fmla="*/ 287 h 339"/>
                <a:gd name="T68" fmla="*/ 976 w 1203"/>
                <a:gd name="T69" fmla="*/ 298 h 339"/>
                <a:gd name="T70" fmla="*/ 942 w 1203"/>
                <a:gd name="T71" fmla="*/ 305 h 339"/>
                <a:gd name="T72" fmla="*/ 905 w 1203"/>
                <a:gd name="T73" fmla="*/ 309 h 339"/>
                <a:gd name="T74" fmla="*/ 864 w 1203"/>
                <a:gd name="T75" fmla="*/ 317 h 339"/>
                <a:gd name="T76" fmla="*/ 823 w 1203"/>
                <a:gd name="T77" fmla="*/ 324 h 339"/>
                <a:gd name="T78" fmla="*/ 782 w 1203"/>
                <a:gd name="T79" fmla="*/ 328 h 339"/>
                <a:gd name="T80" fmla="*/ 738 w 1203"/>
                <a:gd name="T81" fmla="*/ 332 h 339"/>
                <a:gd name="T82" fmla="*/ 693 w 1203"/>
                <a:gd name="T83" fmla="*/ 335 h 339"/>
                <a:gd name="T84" fmla="*/ 648 w 1203"/>
                <a:gd name="T85" fmla="*/ 335 h 339"/>
                <a:gd name="T86" fmla="*/ 604 w 1203"/>
                <a:gd name="T87" fmla="*/ 339 h 339"/>
                <a:gd name="T88" fmla="*/ 555 w 1203"/>
                <a:gd name="T89" fmla="*/ 339 h 339"/>
                <a:gd name="T90" fmla="*/ 510 w 1203"/>
                <a:gd name="T91" fmla="*/ 339 h 339"/>
                <a:gd name="T92" fmla="*/ 466 w 1203"/>
                <a:gd name="T93" fmla="*/ 335 h 339"/>
                <a:gd name="T94" fmla="*/ 421 w 1203"/>
                <a:gd name="T95" fmla="*/ 335 h 339"/>
                <a:gd name="T96" fmla="*/ 376 w 1203"/>
                <a:gd name="T97" fmla="*/ 332 h 339"/>
                <a:gd name="T98" fmla="*/ 332 w 1203"/>
                <a:gd name="T99" fmla="*/ 328 h 339"/>
                <a:gd name="T100" fmla="*/ 287 w 1203"/>
                <a:gd name="T101" fmla="*/ 324 h 339"/>
                <a:gd name="T102" fmla="*/ 246 w 1203"/>
                <a:gd name="T103" fmla="*/ 320 h 339"/>
                <a:gd name="T104" fmla="*/ 205 w 1203"/>
                <a:gd name="T105" fmla="*/ 313 h 339"/>
                <a:gd name="T106" fmla="*/ 168 w 1203"/>
                <a:gd name="T107" fmla="*/ 305 h 339"/>
                <a:gd name="T108" fmla="*/ 131 w 1203"/>
                <a:gd name="T109" fmla="*/ 302 h 339"/>
                <a:gd name="T110" fmla="*/ 97 w 1203"/>
                <a:gd name="T111" fmla="*/ 294 h 339"/>
                <a:gd name="T112" fmla="*/ 63 w 1203"/>
                <a:gd name="T113" fmla="*/ 283 h 339"/>
                <a:gd name="T114" fmla="*/ 34 w 1203"/>
                <a:gd name="T115" fmla="*/ 276 h 339"/>
                <a:gd name="T116" fmla="*/ 8 w 1203"/>
                <a:gd name="T117" fmla="*/ 264 h 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3" h="339">
                  <a:moveTo>
                    <a:pt x="544" y="0"/>
                  </a:moveTo>
                  <a:lnTo>
                    <a:pt x="555" y="0"/>
                  </a:lnTo>
                  <a:lnTo>
                    <a:pt x="566" y="0"/>
                  </a:lnTo>
                  <a:lnTo>
                    <a:pt x="581" y="0"/>
                  </a:lnTo>
                  <a:lnTo>
                    <a:pt x="592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6" y="0"/>
                  </a:lnTo>
                  <a:lnTo>
                    <a:pt x="637" y="0"/>
                  </a:lnTo>
                  <a:lnTo>
                    <a:pt x="648" y="0"/>
                  </a:lnTo>
                  <a:lnTo>
                    <a:pt x="659" y="0"/>
                  </a:lnTo>
                  <a:lnTo>
                    <a:pt x="671" y="0"/>
                  </a:lnTo>
                  <a:lnTo>
                    <a:pt x="682" y="4"/>
                  </a:lnTo>
                  <a:lnTo>
                    <a:pt x="693" y="4"/>
                  </a:lnTo>
                  <a:lnTo>
                    <a:pt x="704" y="4"/>
                  </a:lnTo>
                  <a:lnTo>
                    <a:pt x="715" y="4"/>
                  </a:lnTo>
                  <a:lnTo>
                    <a:pt x="726" y="4"/>
                  </a:lnTo>
                  <a:lnTo>
                    <a:pt x="738" y="8"/>
                  </a:lnTo>
                  <a:lnTo>
                    <a:pt x="749" y="8"/>
                  </a:lnTo>
                  <a:lnTo>
                    <a:pt x="760" y="8"/>
                  </a:lnTo>
                  <a:lnTo>
                    <a:pt x="771" y="8"/>
                  </a:lnTo>
                  <a:lnTo>
                    <a:pt x="782" y="11"/>
                  </a:lnTo>
                  <a:lnTo>
                    <a:pt x="793" y="11"/>
                  </a:lnTo>
                  <a:lnTo>
                    <a:pt x="801" y="11"/>
                  </a:lnTo>
                  <a:lnTo>
                    <a:pt x="812" y="11"/>
                  </a:lnTo>
                  <a:lnTo>
                    <a:pt x="823" y="15"/>
                  </a:lnTo>
                  <a:lnTo>
                    <a:pt x="834" y="15"/>
                  </a:lnTo>
                  <a:lnTo>
                    <a:pt x="846" y="15"/>
                  </a:lnTo>
                  <a:lnTo>
                    <a:pt x="853" y="19"/>
                  </a:lnTo>
                  <a:lnTo>
                    <a:pt x="864" y="19"/>
                  </a:lnTo>
                  <a:lnTo>
                    <a:pt x="875" y="22"/>
                  </a:lnTo>
                  <a:lnTo>
                    <a:pt x="883" y="22"/>
                  </a:lnTo>
                  <a:lnTo>
                    <a:pt x="894" y="22"/>
                  </a:lnTo>
                  <a:lnTo>
                    <a:pt x="905" y="26"/>
                  </a:lnTo>
                  <a:lnTo>
                    <a:pt x="913" y="26"/>
                  </a:lnTo>
                  <a:lnTo>
                    <a:pt x="924" y="30"/>
                  </a:lnTo>
                  <a:lnTo>
                    <a:pt x="931" y="30"/>
                  </a:lnTo>
                  <a:lnTo>
                    <a:pt x="942" y="34"/>
                  </a:lnTo>
                  <a:lnTo>
                    <a:pt x="950" y="34"/>
                  </a:lnTo>
                  <a:lnTo>
                    <a:pt x="961" y="37"/>
                  </a:lnTo>
                  <a:lnTo>
                    <a:pt x="969" y="37"/>
                  </a:lnTo>
                  <a:lnTo>
                    <a:pt x="976" y="41"/>
                  </a:lnTo>
                  <a:lnTo>
                    <a:pt x="983" y="41"/>
                  </a:lnTo>
                  <a:lnTo>
                    <a:pt x="995" y="45"/>
                  </a:lnTo>
                  <a:lnTo>
                    <a:pt x="1002" y="45"/>
                  </a:lnTo>
                  <a:lnTo>
                    <a:pt x="1010" y="49"/>
                  </a:lnTo>
                  <a:lnTo>
                    <a:pt x="1017" y="49"/>
                  </a:lnTo>
                  <a:lnTo>
                    <a:pt x="1024" y="52"/>
                  </a:lnTo>
                  <a:lnTo>
                    <a:pt x="1036" y="56"/>
                  </a:lnTo>
                  <a:lnTo>
                    <a:pt x="1043" y="56"/>
                  </a:lnTo>
                  <a:lnTo>
                    <a:pt x="1050" y="60"/>
                  </a:lnTo>
                  <a:lnTo>
                    <a:pt x="1058" y="60"/>
                  </a:lnTo>
                  <a:lnTo>
                    <a:pt x="1065" y="63"/>
                  </a:lnTo>
                  <a:lnTo>
                    <a:pt x="1069" y="67"/>
                  </a:lnTo>
                  <a:lnTo>
                    <a:pt x="1077" y="67"/>
                  </a:lnTo>
                  <a:lnTo>
                    <a:pt x="1084" y="71"/>
                  </a:lnTo>
                  <a:lnTo>
                    <a:pt x="1091" y="75"/>
                  </a:lnTo>
                  <a:lnTo>
                    <a:pt x="1099" y="75"/>
                  </a:lnTo>
                  <a:lnTo>
                    <a:pt x="1103" y="78"/>
                  </a:lnTo>
                  <a:lnTo>
                    <a:pt x="1110" y="82"/>
                  </a:lnTo>
                  <a:lnTo>
                    <a:pt x="1114" y="82"/>
                  </a:lnTo>
                  <a:lnTo>
                    <a:pt x="1121" y="86"/>
                  </a:lnTo>
                  <a:lnTo>
                    <a:pt x="1125" y="90"/>
                  </a:lnTo>
                  <a:lnTo>
                    <a:pt x="1132" y="90"/>
                  </a:lnTo>
                  <a:lnTo>
                    <a:pt x="1136" y="93"/>
                  </a:lnTo>
                  <a:lnTo>
                    <a:pt x="1140" y="97"/>
                  </a:lnTo>
                  <a:lnTo>
                    <a:pt x="1147" y="97"/>
                  </a:lnTo>
                  <a:lnTo>
                    <a:pt x="1151" y="101"/>
                  </a:lnTo>
                  <a:lnTo>
                    <a:pt x="1155" y="104"/>
                  </a:lnTo>
                  <a:lnTo>
                    <a:pt x="1158" y="108"/>
                  </a:lnTo>
                  <a:lnTo>
                    <a:pt x="1162" y="112"/>
                  </a:lnTo>
                  <a:lnTo>
                    <a:pt x="1166" y="112"/>
                  </a:lnTo>
                  <a:lnTo>
                    <a:pt x="1170" y="116"/>
                  </a:lnTo>
                  <a:lnTo>
                    <a:pt x="1173" y="119"/>
                  </a:lnTo>
                  <a:lnTo>
                    <a:pt x="1177" y="123"/>
                  </a:lnTo>
                  <a:lnTo>
                    <a:pt x="1181" y="123"/>
                  </a:lnTo>
                  <a:lnTo>
                    <a:pt x="1185" y="127"/>
                  </a:lnTo>
                  <a:lnTo>
                    <a:pt x="1185" y="130"/>
                  </a:lnTo>
                  <a:lnTo>
                    <a:pt x="1188" y="134"/>
                  </a:lnTo>
                  <a:lnTo>
                    <a:pt x="1192" y="134"/>
                  </a:lnTo>
                  <a:lnTo>
                    <a:pt x="1192" y="138"/>
                  </a:lnTo>
                  <a:lnTo>
                    <a:pt x="1196" y="142"/>
                  </a:lnTo>
                  <a:lnTo>
                    <a:pt x="1196" y="145"/>
                  </a:lnTo>
                  <a:lnTo>
                    <a:pt x="1199" y="145"/>
                  </a:lnTo>
                  <a:lnTo>
                    <a:pt x="1199" y="149"/>
                  </a:lnTo>
                  <a:lnTo>
                    <a:pt x="1199" y="153"/>
                  </a:lnTo>
                  <a:lnTo>
                    <a:pt x="1203" y="157"/>
                  </a:lnTo>
                  <a:lnTo>
                    <a:pt x="1203" y="160"/>
                  </a:lnTo>
                  <a:lnTo>
                    <a:pt x="1203" y="164"/>
                  </a:lnTo>
                  <a:lnTo>
                    <a:pt x="1203" y="168"/>
                  </a:lnTo>
                  <a:lnTo>
                    <a:pt x="1203" y="171"/>
                  </a:lnTo>
                  <a:lnTo>
                    <a:pt x="1203" y="175"/>
                  </a:lnTo>
                  <a:lnTo>
                    <a:pt x="1203" y="179"/>
                  </a:lnTo>
                  <a:lnTo>
                    <a:pt x="1199" y="183"/>
                  </a:lnTo>
                  <a:lnTo>
                    <a:pt x="1199" y="186"/>
                  </a:lnTo>
                  <a:lnTo>
                    <a:pt x="1199" y="190"/>
                  </a:lnTo>
                  <a:lnTo>
                    <a:pt x="1196" y="190"/>
                  </a:lnTo>
                  <a:lnTo>
                    <a:pt x="1196" y="194"/>
                  </a:lnTo>
                  <a:lnTo>
                    <a:pt x="1192" y="197"/>
                  </a:lnTo>
                  <a:lnTo>
                    <a:pt x="1192" y="201"/>
                  </a:lnTo>
                  <a:lnTo>
                    <a:pt x="1188" y="205"/>
                  </a:lnTo>
                  <a:lnTo>
                    <a:pt x="1185" y="205"/>
                  </a:lnTo>
                  <a:lnTo>
                    <a:pt x="1185" y="209"/>
                  </a:lnTo>
                  <a:lnTo>
                    <a:pt x="1181" y="212"/>
                  </a:lnTo>
                  <a:lnTo>
                    <a:pt x="1177" y="216"/>
                  </a:lnTo>
                  <a:lnTo>
                    <a:pt x="1173" y="220"/>
                  </a:lnTo>
                  <a:lnTo>
                    <a:pt x="1170" y="220"/>
                  </a:lnTo>
                  <a:lnTo>
                    <a:pt x="1166" y="224"/>
                  </a:lnTo>
                  <a:lnTo>
                    <a:pt x="1162" y="227"/>
                  </a:lnTo>
                  <a:lnTo>
                    <a:pt x="1158" y="231"/>
                  </a:lnTo>
                  <a:lnTo>
                    <a:pt x="1155" y="231"/>
                  </a:lnTo>
                  <a:lnTo>
                    <a:pt x="1151" y="235"/>
                  </a:lnTo>
                  <a:lnTo>
                    <a:pt x="1147" y="238"/>
                  </a:lnTo>
                  <a:lnTo>
                    <a:pt x="1140" y="238"/>
                  </a:lnTo>
                  <a:lnTo>
                    <a:pt x="1136" y="242"/>
                  </a:lnTo>
                  <a:lnTo>
                    <a:pt x="1132" y="246"/>
                  </a:lnTo>
                  <a:lnTo>
                    <a:pt x="1125" y="250"/>
                  </a:lnTo>
                  <a:lnTo>
                    <a:pt x="1121" y="250"/>
                  </a:lnTo>
                  <a:lnTo>
                    <a:pt x="1114" y="253"/>
                  </a:lnTo>
                  <a:lnTo>
                    <a:pt x="1110" y="257"/>
                  </a:lnTo>
                  <a:lnTo>
                    <a:pt x="1103" y="257"/>
                  </a:lnTo>
                  <a:lnTo>
                    <a:pt x="1099" y="261"/>
                  </a:lnTo>
                  <a:lnTo>
                    <a:pt x="1091" y="264"/>
                  </a:lnTo>
                  <a:lnTo>
                    <a:pt x="1084" y="264"/>
                  </a:lnTo>
                  <a:lnTo>
                    <a:pt x="1077" y="268"/>
                  </a:lnTo>
                  <a:lnTo>
                    <a:pt x="1069" y="272"/>
                  </a:lnTo>
                  <a:lnTo>
                    <a:pt x="1065" y="272"/>
                  </a:lnTo>
                  <a:lnTo>
                    <a:pt x="1058" y="276"/>
                  </a:lnTo>
                  <a:lnTo>
                    <a:pt x="1050" y="279"/>
                  </a:lnTo>
                  <a:lnTo>
                    <a:pt x="1043" y="279"/>
                  </a:lnTo>
                  <a:lnTo>
                    <a:pt x="1036" y="283"/>
                  </a:lnTo>
                  <a:lnTo>
                    <a:pt x="1024" y="283"/>
                  </a:lnTo>
                  <a:lnTo>
                    <a:pt x="1017" y="287"/>
                  </a:lnTo>
                  <a:lnTo>
                    <a:pt x="1010" y="287"/>
                  </a:lnTo>
                  <a:lnTo>
                    <a:pt x="1002" y="291"/>
                  </a:lnTo>
                  <a:lnTo>
                    <a:pt x="995" y="294"/>
                  </a:lnTo>
                  <a:lnTo>
                    <a:pt x="983" y="294"/>
                  </a:lnTo>
                  <a:lnTo>
                    <a:pt x="976" y="298"/>
                  </a:lnTo>
                  <a:lnTo>
                    <a:pt x="969" y="298"/>
                  </a:lnTo>
                  <a:lnTo>
                    <a:pt x="961" y="302"/>
                  </a:lnTo>
                  <a:lnTo>
                    <a:pt x="950" y="302"/>
                  </a:lnTo>
                  <a:lnTo>
                    <a:pt x="942" y="305"/>
                  </a:lnTo>
                  <a:lnTo>
                    <a:pt x="931" y="305"/>
                  </a:lnTo>
                  <a:lnTo>
                    <a:pt x="924" y="305"/>
                  </a:lnTo>
                  <a:lnTo>
                    <a:pt x="913" y="309"/>
                  </a:lnTo>
                  <a:lnTo>
                    <a:pt x="905" y="309"/>
                  </a:lnTo>
                  <a:lnTo>
                    <a:pt x="894" y="313"/>
                  </a:lnTo>
                  <a:lnTo>
                    <a:pt x="883" y="313"/>
                  </a:lnTo>
                  <a:lnTo>
                    <a:pt x="875" y="317"/>
                  </a:lnTo>
                  <a:lnTo>
                    <a:pt x="864" y="317"/>
                  </a:lnTo>
                  <a:lnTo>
                    <a:pt x="853" y="320"/>
                  </a:lnTo>
                  <a:lnTo>
                    <a:pt x="846" y="320"/>
                  </a:lnTo>
                  <a:lnTo>
                    <a:pt x="834" y="320"/>
                  </a:lnTo>
                  <a:lnTo>
                    <a:pt x="823" y="324"/>
                  </a:lnTo>
                  <a:lnTo>
                    <a:pt x="812" y="324"/>
                  </a:lnTo>
                  <a:lnTo>
                    <a:pt x="801" y="324"/>
                  </a:lnTo>
                  <a:lnTo>
                    <a:pt x="793" y="328"/>
                  </a:lnTo>
                  <a:lnTo>
                    <a:pt x="782" y="328"/>
                  </a:lnTo>
                  <a:lnTo>
                    <a:pt x="771" y="328"/>
                  </a:lnTo>
                  <a:lnTo>
                    <a:pt x="760" y="328"/>
                  </a:lnTo>
                  <a:lnTo>
                    <a:pt x="749" y="332"/>
                  </a:lnTo>
                  <a:lnTo>
                    <a:pt x="738" y="332"/>
                  </a:lnTo>
                  <a:lnTo>
                    <a:pt x="726" y="332"/>
                  </a:lnTo>
                  <a:lnTo>
                    <a:pt x="715" y="332"/>
                  </a:lnTo>
                  <a:lnTo>
                    <a:pt x="704" y="332"/>
                  </a:lnTo>
                  <a:lnTo>
                    <a:pt x="693" y="335"/>
                  </a:lnTo>
                  <a:lnTo>
                    <a:pt x="682" y="335"/>
                  </a:lnTo>
                  <a:lnTo>
                    <a:pt x="671" y="335"/>
                  </a:lnTo>
                  <a:lnTo>
                    <a:pt x="659" y="335"/>
                  </a:lnTo>
                  <a:lnTo>
                    <a:pt x="648" y="335"/>
                  </a:lnTo>
                  <a:lnTo>
                    <a:pt x="637" y="335"/>
                  </a:lnTo>
                  <a:lnTo>
                    <a:pt x="626" y="335"/>
                  </a:lnTo>
                  <a:lnTo>
                    <a:pt x="615" y="339"/>
                  </a:lnTo>
                  <a:lnTo>
                    <a:pt x="604" y="339"/>
                  </a:lnTo>
                  <a:lnTo>
                    <a:pt x="592" y="339"/>
                  </a:lnTo>
                  <a:lnTo>
                    <a:pt x="581" y="339"/>
                  </a:lnTo>
                  <a:lnTo>
                    <a:pt x="566" y="339"/>
                  </a:lnTo>
                  <a:lnTo>
                    <a:pt x="555" y="339"/>
                  </a:lnTo>
                  <a:lnTo>
                    <a:pt x="544" y="339"/>
                  </a:lnTo>
                  <a:lnTo>
                    <a:pt x="533" y="339"/>
                  </a:lnTo>
                  <a:lnTo>
                    <a:pt x="522" y="339"/>
                  </a:lnTo>
                  <a:lnTo>
                    <a:pt x="510" y="339"/>
                  </a:lnTo>
                  <a:lnTo>
                    <a:pt x="499" y="339"/>
                  </a:lnTo>
                  <a:lnTo>
                    <a:pt x="488" y="339"/>
                  </a:lnTo>
                  <a:lnTo>
                    <a:pt x="477" y="339"/>
                  </a:lnTo>
                  <a:lnTo>
                    <a:pt x="466" y="335"/>
                  </a:lnTo>
                  <a:lnTo>
                    <a:pt x="455" y="335"/>
                  </a:lnTo>
                  <a:lnTo>
                    <a:pt x="443" y="335"/>
                  </a:lnTo>
                  <a:lnTo>
                    <a:pt x="432" y="335"/>
                  </a:lnTo>
                  <a:lnTo>
                    <a:pt x="421" y="335"/>
                  </a:lnTo>
                  <a:lnTo>
                    <a:pt x="410" y="335"/>
                  </a:lnTo>
                  <a:lnTo>
                    <a:pt x="399" y="335"/>
                  </a:lnTo>
                  <a:lnTo>
                    <a:pt x="388" y="332"/>
                  </a:lnTo>
                  <a:lnTo>
                    <a:pt x="376" y="332"/>
                  </a:lnTo>
                  <a:lnTo>
                    <a:pt x="365" y="332"/>
                  </a:lnTo>
                  <a:lnTo>
                    <a:pt x="354" y="332"/>
                  </a:lnTo>
                  <a:lnTo>
                    <a:pt x="343" y="332"/>
                  </a:lnTo>
                  <a:lnTo>
                    <a:pt x="332" y="328"/>
                  </a:lnTo>
                  <a:lnTo>
                    <a:pt x="320" y="328"/>
                  </a:lnTo>
                  <a:lnTo>
                    <a:pt x="309" y="328"/>
                  </a:lnTo>
                  <a:lnTo>
                    <a:pt x="298" y="328"/>
                  </a:lnTo>
                  <a:lnTo>
                    <a:pt x="287" y="324"/>
                  </a:lnTo>
                  <a:lnTo>
                    <a:pt x="279" y="324"/>
                  </a:lnTo>
                  <a:lnTo>
                    <a:pt x="268" y="324"/>
                  </a:lnTo>
                  <a:lnTo>
                    <a:pt x="257" y="320"/>
                  </a:lnTo>
                  <a:lnTo>
                    <a:pt x="246" y="320"/>
                  </a:lnTo>
                  <a:lnTo>
                    <a:pt x="239" y="320"/>
                  </a:lnTo>
                  <a:lnTo>
                    <a:pt x="227" y="317"/>
                  </a:lnTo>
                  <a:lnTo>
                    <a:pt x="216" y="317"/>
                  </a:lnTo>
                  <a:lnTo>
                    <a:pt x="205" y="313"/>
                  </a:lnTo>
                  <a:lnTo>
                    <a:pt x="198" y="313"/>
                  </a:lnTo>
                  <a:lnTo>
                    <a:pt x="186" y="309"/>
                  </a:lnTo>
                  <a:lnTo>
                    <a:pt x="179" y="309"/>
                  </a:lnTo>
                  <a:lnTo>
                    <a:pt x="168" y="305"/>
                  </a:lnTo>
                  <a:lnTo>
                    <a:pt x="160" y="305"/>
                  </a:lnTo>
                  <a:lnTo>
                    <a:pt x="149" y="305"/>
                  </a:lnTo>
                  <a:lnTo>
                    <a:pt x="142" y="302"/>
                  </a:lnTo>
                  <a:lnTo>
                    <a:pt x="131" y="302"/>
                  </a:lnTo>
                  <a:lnTo>
                    <a:pt x="123" y="298"/>
                  </a:lnTo>
                  <a:lnTo>
                    <a:pt x="112" y="298"/>
                  </a:lnTo>
                  <a:lnTo>
                    <a:pt x="104" y="294"/>
                  </a:lnTo>
                  <a:lnTo>
                    <a:pt x="97" y="294"/>
                  </a:lnTo>
                  <a:lnTo>
                    <a:pt x="90" y="291"/>
                  </a:lnTo>
                  <a:lnTo>
                    <a:pt x="82" y="287"/>
                  </a:lnTo>
                  <a:lnTo>
                    <a:pt x="71" y="287"/>
                  </a:lnTo>
                  <a:lnTo>
                    <a:pt x="63" y="283"/>
                  </a:lnTo>
                  <a:lnTo>
                    <a:pt x="56" y="283"/>
                  </a:lnTo>
                  <a:lnTo>
                    <a:pt x="49" y="279"/>
                  </a:lnTo>
                  <a:lnTo>
                    <a:pt x="41" y="279"/>
                  </a:lnTo>
                  <a:lnTo>
                    <a:pt x="34" y="276"/>
                  </a:lnTo>
                  <a:lnTo>
                    <a:pt x="26" y="272"/>
                  </a:lnTo>
                  <a:lnTo>
                    <a:pt x="19" y="272"/>
                  </a:lnTo>
                  <a:lnTo>
                    <a:pt x="11" y="268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544" y="168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9999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81" name="Rectangle 60">
              <a:extLst>
                <a:ext uri="{FF2B5EF4-FFF2-40B4-BE49-F238E27FC236}">
                  <a16:creationId xmlns:a16="http://schemas.microsoft.com/office/drawing/2014/main" id="{E2D8BEF7-1CC7-4123-ABE9-0FC2BCCC7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1601"/>
              <a:ext cx="4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beercooler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82" name="Rectangle 61">
              <a:extLst>
                <a:ext uri="{FF2B5EF4-FFF2-40B4-BE49-F238E27FC236}">
                  <a16:creationId xmlns:a16="http://schemas.microsoft.com/office/drawing/2014/main" id="{5200F44D-C20D-44B9-AC9E-6E43329EF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1493"/>
              <a:ext cx="1635" cy="7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83" name="Freeform 62">
              <a:extLst>
                <a:ext uri="{FF2B5EF4-FFF2-40B4-BE49-F238E27FC236}">
                  <a16:creationId xmlns:a16="http://schemas.microsoft.com/office/drawing/2014/main" id="{0B03CF3B-BC3F-4B70-AA16-3D86B14BA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1783"/>
              <a:ext cx="71" cy="134"/>
            </a:xfrm>
            <a:custGeom>
              <a:avLst/>
              <a:gdLst>
                <a:gd name="T0" fmla="*/ 0 w 71"/>
                <a:gd name="T1" fmla="*/ 0 h 134"/>
                <a:gd name="T2" fmla="*/ 7 w 71"/>
                <a:gd name="T3" fmla="*/ 0 h 134"/>
                <a:gd name="T4" fmla="*/ 7 w 71"/>
                <a:gd name="T5" fmla="*/ 0 h 134"/>
                <a:gd name="T6" fmla="*/ 19 w 71"/>
                <a:gd name="T7" fmla="*/ 0 h 134"/>
                <a:gd name="T8" fmla="*/ 26 w 71"/>
                <a:gd name="T9" fmla="*/ 0 h 134"/>
                <a:gd name="T10" fmla="*/ 26 w 71"/>
                <a:gd name="T11" fmla="*/ 0 h 134"/>
                <a:gd name="T12" fmla="*/ 37 w 71"/>
                <a:gd name="T13" fmla="*/ 0 h 134"/>
                <a:gd name="T14" fmla="*/ 45 w 71"/>
                <a:gd name="T15" fmla="*/ 0 h 134"/>
                <a:gd name="T16" fmla="*/ 45 w 71"/>
                <a:gd name="T17" fmla="*/ 0 h 134"/>
                <a:gd name="T18" fmla="*/ 56 w 71"/>
                <a:gd name="T19" fmla="*/ 0 h 134"/>
                <a:gd name="T20" fmla="*/ 63 w 71"/>
                <a:gd name="T21" fmla="*/ 0 h 134"/>
                <a:gd name="T22" fmla="*/ 63 w 71"/>
                <a:gd name="T23" fmla="*/ 0 h 134"/>
                <a:gd name="T24" fmla="*/ 71 w 71"/>
                <a:gd name="T25" fmla="*/ 0 h 134"/>
                <a:gd name="T26" fmla="*/ 71 w 71"/>
                <a:gd name="T27" fmla="*/ 134 h 134"/>
                <a:gd name="T28" fmla="*/ 0 w 71"/>
                <a:gd name="T29" fmla="*/ 0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134">
                  <a:moveTo>
                    <a:pt x="0" y="0"/>
                  </a:moveTo>
                  <a:lnTo>
                    <a:pt x="7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1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84" name="Freeform 63">
              <a:extLst>
                <a:ext uri="{FF2B5EF4-FFF2-40B4-BE49-F238E27FC236}">
                  <a16:creationId xmlns:a16="http://schemas.microsoft.com/office/drawing/2014/main" id="{9B7B7630-20AE-41EE-B449-3B3FFFA5C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783"/>
              <a:ext cx="186" cy="134"/>
            </a:xfrm>
            <a:custGeom>
              <a:avLst/>
              <a:gdLst>
                <a:gd name="T0" fmla="*/ 0 w 186"/>
                <a:gd name="T1" fmla="*/ 8 h 134"/>
                <a:gd name="T2" fmla="*/ 11 w 186"/>
                <a:gd name="T3" fmla="*/ 8 h 134"/>
                <a:gd name="T4" fmla="*/ 11 w 186"/>
                <a:gd name="T5" fmla="*/ 8 h 134"/>
                <a:gd name="T6" fmla="*/ 18 w 186"/>
                <a:gd name="T7" fmla="*/ 8 h 134"/>
                <a:gd name="T8" fmla="*/ 18 w 186"/>
                <a:gd name="T9" fmla="*/ 8 h 134"/>
                <a:gd name="T10" fmla="*/ 26 w 186"/>
                <a:gd name="T11" fmla="*/ 8 h 134"/>
                <a:gd name="T12" fmla="*/ 37 w 186"/>
                <a:gd name="T13" fmla="*/ 4 h 134"/>
                <a:gd name="T14" fmla="*/ 37 w 186"/>
                <a:gd name="T15" fmla="*/ 4 h 134"/>
                <a:gd name="T16" fmla="*/ 44 w 186"/>
                <a:gd name="T17" fmla="*/ 4 h 134"/>
                <a:gd name="T18" fmla="*/ 52 w 186"/>
                <a:gd name="T19" fmla="*/ 4 h 134"/>
                <a:gd name="T20" fmla="*/ 52 w 186"/>
                <a:gd name="T21" fmla="*/ 4 h 134"/>
                <a:gd name="T22" fmla="*/ 63 w 186"/>
                <a:gd name="T23" fmla="*/ 4 h 134"/>
                <a:gd name="T24" fmla="*/ 63 w 186"/>
                <a:gd name="T25" fmla="*/ 4 h 134"/>
                <a:gd name="T26" fmla="*/ 70 w 186"/>
                <a:gd name="T27" fmla="*/ 4 h 134"/>
                <a:gd name="T28" fmla="*/ 78 w 186"/>
                <a:gd name="T29" fmla="*/ 4 h 134"/>
                <a:gd name="T30" fmla="*/ 78 w 186"/>
                <a:gd name="T31" fmla="*/ 4 h 134"/>
                <a:gd name="T32" fmla="*/ 89 w 186"/>
                <a:gd name="T33" fmla="*/ 0 h 134"/>
                <a:gd name="T34" fmla="*/ 96 w 186"/>
                <a:gd name="T35" fmla="*/ 0 h 134"/>
                <a:gd name="T36" fmla="*/ 96 w 186"/>
                <a:gd name="T37" fmla="*/ 0 h 134"/>
                <a:gd name="T38" fmla="*/ 108 w 186"/>
                <a:gd name="T39" fmla="*/ 0 h 134"/>
                <a:gd name="T40" fmla="*/ 108 w 186"/>
                <a:gd name="T41" fmla="*/ 0 h 134"/>
                <a:gd name="T42" fmla="*/ 115 w 186"/>
                <a:gd name="T43" fmla="*/ 0 h 134"/>
                <a:gd name="T44" fmla="*/ 186 w 186"/>
                <a:gd name="T45" fmla="*/ 134 h 134"/>
                <a:gd name="T46" fmla="*/ 0 w 186"/>
                <a:gd name="T47" fmla="*/ 8 h 1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6" h="134">
                  <a:moveTo>
                    <a:pt x="0" y="8"/>
                  </a:moveTo>
                  <a:lnTo>
                    <a:pt x="11" y="8"/>
                  </a:lnTo>
                  <a:lnTo>
                    <a:pt x="18" y="8"/>
                  </a:lnTo>
                  <a:lnTo>
                    <a:pt x="26" y="8"/>
                  </a:lnTo>
                  <a:lnTo>
                    <a:pt x="37" y="4"/>
                  </a:lnTo>
                  <a:lnTo>
                    <a:pt x="44" y="4"/>
                  </a:lnTo>
                  <a:lnTo>
                    <a:pt x="52" y="4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86" y="13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CC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85" name="Freeform 64">
              <a:extLst>
                <a:ext uri="{FF2B5EF4-FFF2-40B4-BE49-F238E27FC236}">
                  <a16:creationId xmlns:a16="http://schemas.microsoft.com/office/drawing/2014/main" id="{3AF29263-7267-48D5-B78D-1D260581F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1791"/>
              <a:ext cx="373" cy="126"/>
            </a:xfrm>
            <a:custGeom>
              <a:avLst/>
              <a:gdLst>
                <a:gd name="T0" fmla="*/ 0 w 373"/>
                <a:gd name="T1" fmla="*/ 33 h 126"/>
                <a:gd name="T2" fmla="*/ 8 w 373"/>
                <a:gd name="T3" fmla="*/ 29 h 126"/>
                <a:gd name="T4" fmla="*/ 8 w 373"/>
                <a:gd name="T5" fmla="*/ 29 h 126"/>
                <a:gd name="T6" fmla="*/ 12 w 373"/>
                <a:gd name="T7" fmla="*/ 29 h 126"/>
                <a:gd name="T8" fmla="*/ 19 w 373"/>
                <a:gd name="T9" fmla="*/ 29 h 126"/>
                <a:gd name="T10" fmla="*/ 19 w 373"/>
                <a:gd name="T11" fmla="*/ 29 h 126"/>
                <a:gd name="T12" fmla="*/ 26 w 373"/>
                <a:gd name="T13" fmla="*/ 26 h 126"/>
                <a:gd name="T14" fmla="*/ 26 w 373"/>
                <a:gd name="T15" fmla="*/ 26 h 126"/>
                <a:gd name="T16" fmla="*/ 34 w 373"/>
                <a:gd name="T17" fmla="*/ 26 h 126"/>
                <a:gd name="T18" fmla="*/ 41 w 373"/>
                <a:gd name="T19" fmla="*/ 22 h 126"/>
                <a:gd name="T20" fmla="*/ 41 w 373"/>
                <a:gd name="T21" fmla="*/ 22 h 126"/>
                <a:gd name="T22" fmla="*/ 49 w 373"/>
                <a:gd name="T23" fmla="*/ 22 h 126"/>
                <a:gd name="T24" fmla="*/ 53 w 373"/>
                <a:gd name="T25" fmla="*/ 22 h 126"/>
                <a:gd name="T26" fmla="*/ 53 w 373"/>
                <a:gd name="T27" fmla="*/ 22 h 126"/>
                <a:gd name="T28" fmla="*/ 60 w 373"/>
                <a:gd name="T29" fmla="*/ 18 h 126"/>
                <a:gd name="T30" fmla="*/ 67 w 373"/>
                <a:gd name="T31" fmla="*/ 18 h 126"/>
                <a:gd name="T32" fmla="*/ 67 w 373"/>
                <a:gd name="T33" fmla="*/ 18 h 126"/>
                <a:gd name="T34" fmla="*/ 75 w 373"/>
                <a:gd name="T35" fmla="*/ 15 h 126"/>
                <a:gd name="T36" fmla="*/ 82 w 373"/>
                <a:gd name="T37" fmla="*/ 15 h 126"/>
                <a:gd name="T38" fmla="*/ 82 w 373"/>
                <a:gd name="T39" fmla="*/ 15 h 126"/>
                <a:gd name="T40" fmla="*/ 90 w 373"/>
                <a:gd name="T41" fmla="*/ 15 h 126"/>
                <a:gd name="T42" fmla="*/ 90 w 373"/>
                <a:gd name="T43" fmla="*/ 15 h 126"/>
                <a:gd name="T44" fmla="*/ 97 w 373"/>
                <a:gd name="T45" fmla="*/ 11 h 126"/>
                <a:gd name="T46" fmla="*/ 108 w 373"/>
                <a:gd name="T47" fmla="*/ 11 h 126"/>
                <a:gd name="T48" fmla="*/ 108 w 373"/>
                <a:gd name="T49" fmla="*/ 11 h 126"/>
                <a:gd name="T50" fmla="*/ 116 w 373"/>
                <a:gd name="T51" fmla="*/ 11 h 126"/>
                <a:gd name="T52" fmla="*/ 123 w 373"/>
                <a:gd name="T53" fmla="*/ 7 h 126"/>
                <a:gd name="T54" fmla="*/ 123 w 373"/>
                <a:gd name="T55" fmla="*/ 7 h 126"/>
                <a:gd name="T56" fmla="*/ 131 w 373"/>
                <a:gd name="T57" fmla="*/ 7 h 126"/>
                <a:gd name="T58" fmla="*/ 138 w 373"/>
                <a:gd name="T59" fmla="*/ 7 h 126"/>
                <a:gd name="T60" fmla="*/ 138 w 373"/>
                <a:gd name="T61" fmla="*/ 7 h 126"/>
                <a:gd name="T62" fmla="*/ 146 w 373"/>
                <a:gd name="T63" fmla="*/ 3 h 126"/>
                <a:gd name="T64" fmla="*/ 153 w 373"/>
                <a:gd name="T65" fmla="*/ 3 h 126"/>
                <a:gd name="T66" fmla="*/ 153 w 373"/>
                <a:gd name="T67" fmla="*/ 3 h 126"/>
                <a:gd name="T68" fmla="*/ 164 w 373"/>
                <a:gd name="T69" fmla="*/ 3 h 126"/>
                <a:gd name="T70" fmla="*/ 164 w 373"/>
                <a:gd name="T71" fmla="*/ 3 h 126"/>
                <a:gd name="T72" fmla="*/ 172 w 373"/>
                <a:gd name="T73" fmla="*/ 3 h 126"/>
                <a:gd name="T74" fmla="*/ 179 w 373"/>
                <a:gd name="T75" fmla="*/ 0 h 126"/>
                <a:gd name="T76" fmla="*/ 179 w 373"/>
                <a:gd name="T77" fmla="*/ 0 h 126"/>
                <a:gd name="T78" fmla="*/ 187 w 373"/>
                <a:gd name="T79" fmla="*/ 0 h 126"/>
                <a:gd name="T80" fmla="*/ 373 w 373"/>
                <a:gd name="T81" fmla="*/ 126 h 126"/>
                <a:gd name="T82" fmla="*/ 0 w 373"/>
                <a:gd name="T83" fmla="*/ 33 h 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3" h="126">
                  <a:moveTo>
                    <a:pt x="0" y="33"/>
                  </a:moveTo>
                  <a:lnTo>
                    <a:pt x="8" y="29"/>
                  </a:lnTo>
                  <a:lnTo>
                    <a:pt x="12" y="29"/>
                  </a:lnTo>
                  <a:lnTo>
                    <a:pt x="19" y="29"/>
                  </a:lnTo>
                  <a:lnTo>
                    <a:pt x="26" y="26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60" y="18"/>
                  </a:lnTo>
                  <a:lnTo>
                    <a:pt x="67" y="18"/>
                  </a:lnTo>
                  <a:lnTo>
                    <a:pt x="75" y="15"/>
                  </a:lnTo>
                  <a:lnTo>
                    <a:pt x="82" y="15"/>
                  </a:lnTo>
                  <a:lnTo>
                    <a:pt x="90" y="15"/>
                  </a:lnTo>
                  <a:lnTo>
                    <a:pt x="97" y="11"/>
                  </a:lnTo>
                  <a:lnTo>
                    <a:pt x="108" y="11"/>
                  </a:lnTo>
                  <a:lnTo>
                    <a:pt x="116" y="11"/>
                  </a:lnTo>
                  <a:lnTo>
                    <a:pt x="123" y="7"/>
                  </a:lnTo>
                  <a:lnTo>
                    <a:pt x="131" y="7"/>
                  </a:lnTo>
                  <a:lnTo>
                    <a:pt x="138" y="7"/>
                  </a:lnTo>
                  <a:lnTo>
                    <a:pt x="146" y="3"/>
                  </a:lnTo>
                  <a:lnTo>
                    <a:pt x="153" y="3"/>
                  </a:lnTo>
                  <a:lnTo>
                    <a:pt x="164" y="3"/>
                  </a:lnTo>
                  <a:lnTo>
                    <a:pt x="172" y="3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373" y="12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66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86" name="Freeform 65">
              <a:extLst>
                <a:ext uri="{FF2B5EF4-FFF2-40B4-BE49-F238E27FC236}">
                  <a16:creationId xmlns:a16="http://schemas.microsoft.com/office/drawing/2014/main" id="{96CDC98D-69B6-4415-852C-3C53EB3F3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917"/>
              <a:ext cx="1039" cy="279"/>
            </a:xfrm>
            <a:custGeom>
              <a:avLst/>
              <a:gdLst>
                <a:gd name="T0" fmla="*/ 1036 w 1039"/>
                <a:gd name="T1" fmla="*/ 11 h 279"/>
                <a:gd name="T2" fmla="*/ 1028 w 1039"/>
                <a:gd name="T3" fmla="*/ 26 h 279"/>
                <a:gd name="T4" fmla="*/ 1017 w 1039"/>
                <a:gd name="T5" fmla="*/ 37 h 279"/>
                <a:gd name="T6" fmla="*/ 1002 w 1039"/>
                <a:gd name="T7" fmla="*/ 49 h 279"/>
                <a:gd name="T8" fmla="*/ 980 w 1039"/>
                <a:gd name="T9" fmla="*/ 64 h 279"/>
                <a:gd name="T10" fmla="*/ 950 w 1039"/>
                <a:gd name="T11" fmla="*/ 75 h 279"/>
                <a:gd name="T12" fmla="*/ 916 w 1039"/>
                <a:gd name="T13" fmla="*/ 86 h 279"/>
                <a:gd name="T14" fmla="*/ 887 w 1039"/>
                <a:gd name="T15" fmla="*/ 93 h 279"/>
                <a:gd name="T16" fmla="*/ 846 w 1039"/>
                <a:gd name="T17" fmla="*/ 104 h 279"/>
                <a:gd name="T18" fmla="*/ 801 w 1039"/>
                <a:gd name="T19" fmla="*/ 112 h 279"/>
                <a:gd name="T20" fmla="*/ 756 w 1039"/>
                <a:gd name="T21" fmla="*/ 119 h 279"/>
                <a:gd name="T22" fmla="*/ 715 w 1039"/>
                <a:gd name="T23" fmla="*/ 123 h 279"/>
                <a:gd name="T24" fmla="*/ 663 w 1039"/>
                <a:gd name="T25" fmla="*/ 131 h 279"/>
                <a:gd name="T26" fmla="*/ 611 w 1039"/>
                <a:gd name="T27" fmla="*/ 134 h 279"/>
                <a:gd name="T28" fmla="*/ 555 w 1039"/>
                <a:gd name="T29" fmla="*/ 134 h 279"/>
                <a:gd name="T30" fmla="*/ 510 w 1039"/>
                <a:gd name="T31" fmla="*/ 134 h 279"/>
                <a:gd name="T32" fmla="*/ 454 w 1039"/>
                <a:gd name="T33" fmla="*/ 134 h 279"/>
                <a:gd name="T34" fmla="*/ 402 w 1039"/>
                <a:gd name="T35" fmla="*/ 131 h 279"/>
                <a:gd name="T36" fmla="*/ 350 w 1039"/>
                <a:gd name="T37" fmla="*/ 127 h 279"/>
                <a:gd name="T38" fmla="*/ 309 w 1039"/>
                <a:gd name="T39" fmla="*/ 123 h 279"/>
                <a:gd name="T40" fmla="*/ 261 w 1039"/>
                <a:gd name="T41" fmla="*/ 116 h 279"/>
                <a:gd name="T42" fmla="*/ 212 w 1039"/>
                <a:gd name="T43" fmla="*/ 108 h 279"/>
                <a:gd name="T44" fmla="*/ 171 w 1039"/>
                <a:gd name="T45" fmla="*/ 101 h 279"/>
                <a:gd name="T46" fmla="*/ 134 w 1039"/>
                <a:gd name="T47" fmla="*/ 90 h 279"/>
                <a:gd name="T48" fmla="*/ 104 w 1039"/>
                <a:gd name="T49" fmla="*/ 82 h 279"/>
                <a:gd name="T50" fmla="*/ 75 w 1039"/>
                <a:gd name="T51" fmla="*/ 71 h 279"/>
                <a:gd name="T52" fmla="*/ 49 w 1039"/>
                <a:gd name="T53" fmla="*/ 56 h 279"/>
                <a:gd name="T54" fmla="*/ 30 w 1039"/>
                <a:gd name="T55" fmla="*/ 45 h 279"/>
                <a:gd name="T56" fmla="*/ 15 w 1039"/>
                <a:gd name="T57" fmla="*/ 34 h 279"/>
                <a:gd name="T58" fmla="*/ 4 w 1039"/>
                <a:gd name="T59" fmla="*/ 19 h 279"/>
                <a:gd name="T60" fmla="*/ 0 w 1039"/>
                <a:gd name="T61" fmla="*/ 4 h 279"/>
                <a:gd name="T62" fmla="*/ 0 w 1039"/>
                <a:gd name="T63" fmla="*/ 149 h 279"/>
                <a:gd name="T64" fmla="*/ 4 w 1039"/>
                <a:gd name="T65" fmla="*/ 164 h 279"/>
                <a:gd name="T66" fmla="*/ 15 w 1039"/>
                <a:gd name="T67" fmla="*/ 175 h 279"/>
                <a:gd name="T68" fmla="*/ 30 w 1039"/>
                <a:gd name="T69" fmla="*/ 190 h 279"/>
                <a:gd name="T70" fmla="*/ 52 w 1039"/>
                <a:gd name="T71" fmla="*/ 201 h 279"/>
                <a:gd name="T72" fmla="*/ 78 w 1039"/>
                <a:gd name="T73" fmla="*/ 216 h 279"/>
                <a:gd name="T74" fmla="*/ 104 w 1039"/>
                <a:gd name="T75" fmla="*/ 224 h 279"/>
                <a:gd name="T76" fmla="*/ 138 w 1039"/>
                <a:gd name="T77" fmla="*/ 235 h 279"/>
                <a:gd name="T78" fmla="*/ 179 w 1039"/>
                <a:gd name="T79" fmla="*/ 246 h 279"/>
                <a:gd name="T80" fmla="*/ 220 w 1039"/>
                <a:gd name="T81" fmla="*/ 253 h 279"/>
                <a:gd name="T82" fmla="*/ 261 w 1039"/>
                <a:gd name="T83" fmla="*/ 261 h 279"/>
                <a:gd name="T84" fmla="*/ 309 w 1039"/>
                <a:gd name="T85" fmla="*/ 268 h 279"/>
                <a:gd name="T86" fmla="*/ 358 w 1039"/>
                <a:gd name="T87" fmla="*/ 272 h 279"/>
                <a:gd name="T88" fmla="*/ 410 w 1039"/>
                <a:gd name="T89" fmla="*/ 276 h 279"/>
                <a:gd name="T90" fmla="*/ 466 w 1039"/>
                <a:gd name="T91" fmla="*/ 279 h 279"/>
                <a:gd name="T92" fmla="*/ 510 w 1039"/>
                <a:gd name="T93" fmla="*/ 279 h 279"/>
                <a:gd name="T94" fmla="*/ 566 w 1039"/>
                <a:gd name="T95" fmla="*/ 279 h 279"/>
                <a:gd name="T96" fmla="*/ 618 w 1039"/>
                <a:gd name="T97" fmla="*/ 276 h 279"/>
                <a:gd name="T98" fmla="*/ 671 w 1039"/>
                <a:gd name="T99" fmla="*/ 272 h 279"/>
                <a:gd name="T100" fmla="*/ 715 w 1039"/>
                <a:gd name="T101" fmla="*/ 268 h 279"/>
                <a:gd name="T102" fmla="*/ 764 w 1039"/>
                <a:gd name="T103" fmla="*/ 261 h 279"/>
                <a:gd name="T104" fmla="*/ 808 w 1039"/>
                <a:gd name="T105" fmla="*/ 253 h 279"/>
                <a:gd name="T106" fmla="*/ 853 w 1039"/>
                <a:gd name="T107" fmla="*/ 246 h 279"/>
                <a:gd name="T108" fmla="*/ 887 w 1039"/>
                <a:gd name="T109" fmla="*/ 239 h 279"/>
                <a:gd name="T110" fmla="*/ 924 w 1039"/>
                <a:gd name="T111" fmla="*/ 227 h 279"/>
                <a:gd name="T112" fmla="*/ 954 w 1039"/>
                <a:gd name="T113" fmla="*/ 216 h 279"/>
                <a:gd name="T114" fmla="*/ 983 w 1039"/>
                <a:gd name="T115" fmla="*/ 205 h 279"/>
                <a:gd name="T116" fmla="*/ 1002 w 1039"/>
                <a:gd name="T117" fmla="*/ 194 h 279"/>
                <a:gd name="T118" fmla="*/ 1021 w 1039"/>
                <a:gd name="T119" fmla="*/ 183 h 279"/>
                <a:gd name="T120" fmla="*/ 1032 w 1039"/>
                <a:gd name="T121" fmla="*/ 168 h 279"/>
                <a:gd name="T122" fmla="*/ 1036 w 1039"/>
                <a:gd name="T123" fmla="*/ 153 h 2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39" h="279">
                  <a:moveTo>
                    <a:pt x="1039" y="0"/>
                  </a:moveTo>
                  <a:lnTo>
                    <a:pt x="1039" y="4"/>
                  </a:lnTo>
                  <a:lnTo>
                    <a:pt x="1039" y="8"/>
                  </a:lnTo>
                  <a:lnTo>
                    <a:pt x="1036" y="11"/>
                  </a:lnTo>
                  <a:lnTo>
                    <a:pt x="1036" y="15"/>
                  </a:lnTo>
                  <a:lnTo>
                    <a:pt x="1032" y="19"/>
                  </a:lnTo>
                  <a:lnTo>
                    <a:pt x="1032" y="23"/>
                  </a:lnTo>
                  <a:lnTo>
                    <a:pt x="1028" y="26"/>
                  </a:lnTo>
                  <a:lnTo>
                    <a:pt x="1024" y="30"/>
                  </a:lnTo>
                  <a:lnTo>
                    <a:pt x="1024" y="34"/>
                  </a:lnTo>
                  <a:lnTo>
                    <a:pt x="1021" y="34"/>
                  </a:lnTo>
                  <a:lnTo>
                    <a:pt x="1021" y="37"/>
                  </a:lnTo>
                  <a:lnTo>
                    <a:pt x="1017" y="37"/>
                  </a:lnTo>
                  <a:lnTo>
                    <a:pt x="1013" y="41"/>
                  </a:lnTo>
                  <a:lnTo>
                    <a:pt x="1009" y="45"/>
                  </a:lnTo>
                  <a:lnTo>
                    <a:pt x="1006" y="49"/>
                  </a:lnTo>
                  <a:lnTo>
                    <a:pt x="1002" y="49"/>
                  </a:lnTo>
                  <a:lnTo>
                    <a:pt x="998" y="52"/>
                  </a:lnTo>
                  <a:lnTo>
                    <a:pt x="995" y="56"/>
                  </a:lnTo>
                  <a:lnTo>
                    <a:pt x="991" y="56"/>
                  </a:lnTo>
                  <a:lnTo>
                    <a:pt x="987" y="60"/>
                  </a:lnTo>
                  <a:lnTo>
                    <a:pt x="983" y="60"/>
                  </a:lnTo>
                  <a:lnTo>
                    <a:pt x="980" y="64"/>
                  </a:lnTo>
                  <a:lnTo>
                    <a:pt x="972" y="67"/>
                  </a:lnTo>
                  <a:lnTo>
                    <a:pt x="968" y="67"/>
                  </a:lnTo>
                  <a:lnTo>
                    <a:pt x="965" y="71"/>
                  </a:lnTo>
                  <a:lnTo>
                    <a:pt x="961" y="71"/>
                  </a:lnTo>
                  <a:lnTo>
                    <a:pt x="954" y="75"/>
                  </a:lnTo>
                  <a:lnTo>
                    <a:pt x="950" y="75"/>
                  </a:lnTo>
                  <a:lnTo>
                    <a:pt x="946" y="78"/>
                  </a:lnTo>
                  <a:lnTo>
                    <a:pt x="939" y="78"/>
                  </a:lnTo>
                  <a:lnTo>
                    <a:pt x="935" y="82"/>
                  </a:lnTo>
                  <a:lnTo>
                    <a:pt x="928" y="82"/>
                  </a:lnTo>
                  <a:lnTo>
                    <a:pt x="924" y="86"/>
                  </a:lnTo>
                  <a:lnTo>
                    <a:pt x="916" y="86"/>
                  </a:lnTo>
                  <a:lnTo>
                    <a:pt x="913" y="90"/>
                  </a:lnTo>
                  <a:lnTo>
                    <a:pt x="905" y="90"/>
                  </a:lnTo>
                  <a:lnTo>
                    <a:pt x="901" y="93"/>
                  </a:lnTo>
                  <a:lnTo>
                    <a:pt x="894" y="93"/>
                  </a:lnTo>
                  <a:lnTo>
                    <a:pt x="887" y="93"/>
                  </a:lnTo>
                  <a:lnTo>
                    <a:pt x="879" y="97"/>
                  </a:lnTo>
                  <a:lnTo>
                    <a:pt x="872" y="97"/>
                  </a:lnTo>
                  <a:lnTo>
                    <a:pt x="868" y="101"/>
                  </a:lnTo>
                  <a:lnTo>
                    <a:pt x="860" y="101"/>
                  </a:lnTo>
                  <a:lnTo>
                    <a:pt x="853" y="104"/>
                  </a:lnTo>
                  <a:lnTo>
                    <a:pt x="846" y="104"/>
                  </a:lnTo>
                  <a:lnTo>
                    <a:pt x="838" y="108"/>
                  </a:lnTo>
                  <a:lnTo>
                    <a:pt x="831" y="108"/>
                  </a:lnTo>
                  <a:lnTo>
                    <a:pt x="823" y="108"/>
                  </a:lnTo>
                  <a:lnTo>
                    <a:pt x="816" y="112"/>
                  </a:lnTo>
                  <a:lnTo>
                    <a:pt x="808" y="112"/>
                  </a:lnTo>
                  <a:lnTo>
                    <a:pt x="801" y="112"/>
                  </a:lnTo>
                  <a:lnTo>
                    <a:pt x="793" y="116"/>
                  </a:lnTo>
                  <a:lnTo>
                    <a:pt x="786" y="116"/>
                  </a:lnTo>
                  <a:lnTo>
                    <a:pt x="779" y="116"/>
                  </a:lnTo>
                  <a:lnTo>
                    <a:pt x="771" y="119"/>
                  </a:lnTo>
                  <a:lnTo>
                    <a:pt x="764" y="119"/>
                  </a:lnTo>
                  <a:lnTo>
                    <a:pt x="756" y="119"/>
                  </a:lnTo>
                  <a:lnTo>
                    <a:pt x="749" y="119"/>
                  </a:lnTo>
                  <a:lnTo>
                    <a:pt x="738" y="123"/>
                  </a:lnTo>
                  <a:lnTo>
                    <a:pt x="730" y="123"/>
                  </a:lnTo>
                  <a:lnTo>
                    <a:pt x="723" y="123"/>
                  </a:lnTo>
                  <a:lnTo>
                    <a:pt x="715" y="123"/>
                  </a:lnTo>
                  <a:lnTo>
                    <a:pt x="704" y="127"/>
                  </a:lnTo>
                  <a:lnTo>
                    <a:pt x="697" y="127"/>
                  </a:lnTo>
                  <a:lnTo>
                    <a:pt x="689" y="127"/>
                  </a:lnTo>
                  <a:lnTo>
                    <a:pt x="678" y="127"/>
                  </a:lnTo>
                  <a:lnTo>
                    <a:pt x="671" y="131"/>
                  </a:lnTo>
                  <a:lnTo>
                    <a:pt x="663" y="131"/>
                  </a:lnTo>
                  <a:lnTo>
                    <a:pt x="656" y="131"/>
                  </a:lnTo>
                  <a:lnTo>
                    <a:pt x="644" y="131"/>
                  </a:lnTo>
                  <a:lnTo>
                    <a:pt x="637" y="131"/>
                  </a:lnTo>
                  <a:lnTo>
                    <a:pt x="626" y="131"/>
                  </a:lnTo>
                  <a:lnTo>
                    <a:pt x="618" y="131"/>
                  </a:lnTo>
                  <a:lnTo>
                    <a:pt x="611" y="134"/>
                  </a:lnTo>
                  <a:lnTo>
                    <a:pt x="600" y="134"/>
                  </a:lnTo>
                  <a:lnTo>
                    <a:pt x="592" y="134"/>
                  </a:lnTo>
                  <a:lnTo>
                    <a:pt x="581" y="134"/>
                  </a:lnTo>
                  <a:lnTo>
                    <a:pt x="574" y="134"/>
                  </a:lnTo>
                  <a:lnTo>
                    <a:pt x="566" y="134"/>
                  </a:lnTo>
                  <a:lnTo>
                    <a:pt x="555" y="134"/>
                  </a:lnTo>
                  <a:lnTo>
                    <a:pt x="548" y="134"/>
                  </a:lnTo>
                  <a:lnTo>
                    <a:pt x="536" y="134"/>
                  </a:lnTo>
                  <a:lnTo>
                    <a:pt x="529" y="134"/>
                  </a:lnTo>
                  <a:lnTo>
                    <a:pt x="518" y="134"/>
                  </a:lnTo>
                  <a:lnTo>
                    <a:pt x="510" y="134"/>
                  </a:lnTo>
                  <a:lnTo>
                    <a:pt x="503" y="134"/>
                  </a:lnTo>
                  <a:lnTo>
                    <a:pt x="492" y="134"/>
                  </a:lnTo>
                  <a:lnTo>
                    <a:pt x="484" y="134"/>
                  </a:lnTo>
                  <a:lnTo>
                    <a:pt x="473" y="134"/>
                  </a:lnTo>
                  <a:lnTo>
                    <a:pt x="466" y="134"/>
                  </a:lnTo>
                  <a:lnTo>
                    <a:pt x="454" y="134"/>
                  </a:lnTo>
                  <a:lnTo>
                    <a:pt x="447" y="134"/>
                  </a:lnTo>
                  <a:lnTo>
                    <a:pt x="440" y="134"/>
                  </a:lnTo>
                  <a:lnTo>
                    <a:pt x="428" y="134"/>
                  </a:lnTo>
                  <a:lnTo>
                    <a:pt x="421" y="131"/>
                  </a:lnTo>
                  <a:lnTo>
                    <a:pt x="410" y="131"/>
                  </a:lnTo>
                  <a:lnTo>
                    <a:pt x="402" y="131"/>
                  </a:lnTo>
                  <a:lnTo>
                    <a:pt x="395" y="131"/>
                  </a:lnTo>
                  <a:lnTo>
                    <a:pt x="384" y="131"/>
                  </a:lnTo>
                  <a:lnTo>
                    <a:pt x="376" y="131"/>
                  </a:lnTo>
                  <a:lnTo>
                    <a:pt x="369" y="131"/>
                  </a:lnTo>
                  <a:lnTo>
                    <a:pt x="358" y="127"/>
                  </a:lnTo>
                  <a:lnTo>
                    <a:pt x="350" y="127"/>
                  </a:lnTo>
                  <a:lnTo>
                    <a:pt x="343" y="127"/>
                  </a:lnTo>
                  <a:lnTo>
                    <a:pt x="332" y="127"/>
                  </a:lnTo>
                  <a:lnTo>
                    <a:pt x="324" y="123"/>
                  </a:lnTo>
                  <a:lnTo>
                    <a:pt x="317" y="123"/>
                  </a:lnTo>
                  <a:lnTo>
                    <a:pt x="309" y="123"/>
                  </a:lnTo>
                  <a:lnTo>
                    <a:pt x="298" y="123"/>
                  </a:lnTo>
                  <a:lnTo>
                    <a:pt x="291" y="119"/>
                  </a:lnTo>
                  <a:lnTo>
                    <a:pt x="283" y="119"/>
                  </a:lnTo>
                  <a:lnTo>
                    <a:pt x="276" y="119"/>
                  </a:lnTo>
                  <a:lnTo>
                    <a:pt x="268" y="119"/>
                  </a:lnTo>
                  <a:lnTo>
                    <a:pt x="261" y="116"/>
                  </a:lnTo>
                  <a:lnTo>
                    <a:pt x="253" y="116"/>
                  </a:lnTo>
                  <a:lnTo>
                    <a:pt x="242" y="116"/>
                  </a:lnTo>
                  <a:lnTo>
                    <a:pt x="235" y="112"/>
                  </a:lnTo>
                  <a:lnTo>
                    <a:pt x="227" y="112"/>
                  </a:lnTo>
                  <a:lnTo>
                    <a:pt x="220" y="112"/>
                  </a:lnTo>
                  <a:lnTo>
                    <a:pt x="212" y="108"/>
                  </a:lnTo>
                  <a:lnTo>
                    <a:pt x="205" y="108"/>
                  </a:lnTo>
                  <a:lnTo>
                    <a:pt x="198" y="108"/>
                  </a:lnTo>
                  <a:lnTo>
                    <a:pt x="194" y="104"/>
                  </a:lnTo>
                  <a:lnTo>
                    <a:pt x="186" y="104"/>
                  </a:lnTo>
                  <a:lnTo>
                    <a:pt x="179" y="101"/>
                  </a:lnTo>
                  <a:lnTo>
                    <a:pt x="171" y="101"/>
                  </a:lnTo>
                  <a:lnTo>
                    <a:pt x="164" y="97"/>
                  </a:lnTo>
                  <a:lnTo>
                    <a:pt x="157" y="97"/>
                  </a:lnTo>
                  <a:lnTo>
                    <a:pt x="153" y="93"/>
                  </a:lnTo>
                  <a:lnTo>
                    <a:pt x="145" y="93"/>
                  </a:lnTo>
                  <a:lnTo>
                    <a:pt x="138" y="93"/>
                  </a:lnTo>
                  <a:lnTo>
                    <a:pt x="134" y="90"/>
                  </a:lnTo>
                  <a:lnTo>
                    <a:pt x="127" y="90"/>
                  </a:lnTo>
                  <a:lnTo>
                    <a:pt x="119" y="86"/>
                  </a:lnTo>
                  <a:lnTo>
                    <a:pt x="116" y="86"/>
                  </a:lnTo>
                  <a:lnTo>
                    <a:pt x="108" y="82"/>
                  </a:lnTo>
                  <a:lnTo>
                    <a:pt x="104" y="82"/>
                  </a:lnTo>
                  <a:lnTo>
                    <a:pt x="97" y="78"/>
                  </a:lnTo>
                  <a:lnTo>
                    <a:pt x="93" y="78"/>
                  </a:lnTo>
                  <a:lnTo>
                    <a:pt x="89" y="75"/>
                  </a:lnTo>
                  <a:lnTo>
                    <a:pt x="82" y="75"/>
                  </a:lnTo>
                  <a:lnTo>
                    <a:pt x="78" y="71"/>
                  </a:lnTo>
                  <a:lnTo>
                    <a:pt x="75" y="71"/>
                  </a:lnTo>
                  <a:lnTo>
                    <a:pt x="67" y="67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9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37" y="49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5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3"/>
                  </a:lnTo>
                  <a:lnTo>
                    <a:pt x="0" y="157"/>
                  </a:lnTo>
                  <a:lnTo>
                    <a:pt x="4" y="160"/>
                  </a:lnTo>
                  <a:lnTo>
                    <a:pt x="4" y="164"/>
                  </a:lnTo>
                  <a:lnTo>
                    <a:pt x="8" y="168"/>
                  </a:lnTo>
                  <a:lnTo>
                    <a:pt x="8" y="172"/>
                  </a:lnTo>
                  <a:lnTo>
                    <a:pt x="11" y="172"/>
                  </a:lnTo>
                  <a:lnTo>
                    <a:pt x="11" y="175"/>
                  </a:lnTo>
                  <a:lnTo>
                    <a:pt x="15" y="175"/>
                  </a:lnTo>
                  <a:lnTo>
                    <a:pt x="15" y="179"/>
                  </a:lnTo>
                  <a:lnTo>
                    <a:pt x="19" y="183"/>
                  </a:lnTo>
                  <a:lnTo>
                    <a:pt x="22" y="183"/>
                  </a:lnTo>
                  <a:lnTo>
                    <a:pt x="26" y="186"/>
                  </a:lnTo>
                  <a:lnTo>
                    <a:pt x="30" y="186"/>
                  </a:lnTo>
                  <a:lnTo>
                    <a:pt x="30" y="190"/>
                  </a:lnTo>
                  <a:lnTo>
                    <a:pt x="34" y="194"/>
                  </a:lnTo>
                  <a:lnTo>
                    <a:pt x="37" y="194"/>
                  </a:lnTo>
                  <a:lnTo>
                    <a:pt x="41" y="198"/>
                  </a:lnTo>
                  <a:lnTo>
                    <a:pt x="45" y="198"/>
                  </a:lnTo>
                  <a:lnTo>
                    <a:pt x="49" y="201"/>
                  </a:lnTo>
                  <a:lnTo>
                    <a:pt x="52" y="201"/>
                  </a:lnTo>
                  <a:lnTo>
                    <a:pt x="56" y="205"/>
                  </a:lnTo>
                  <a:lnTo>
                    <a:pt x="60" y="205"/>
                  </a:lnTo>
                  <a:lnTo>
                    <a:pt x="63" y="209"/>
                  </a:lnTo>
                  <a:lnTo>
                    <a:pt x="67" y="212"/>
                  </a:lnTo>
                  <a:lnTo>
                    <a:pt x="75" y="212"/>
                  </a:lnTo>
                  <a:lnTo>
                    <a:pt x="78" y="216"/>
                  </a:lnTo>
                  <a:lnTo>
                    <a:pt x="82" y="216"/>
                  </a:lnTo>
                  <a:lnTo>
                    <a:pt x="89" y="220"/>
                  </a:lnTo>
                  <a:lnTo>
                    <a:pt x="93" y="220"/>
                  </a:lnTo>
                  <a:lnTo>
                    <a:pt x="97" y="224"/>
                  </a:lnTo>
                  <a:lnTo>
                    <a:pt x="104" y="224"/>
                  </a:lnTo>
                  <a:lnTo>
                    <a:pt x="108" y="227"/>
                  </a:lnTo>
                  <a:lnTo>
                    <a:pt x="116" y="227"/>
                  </a:lnTo>
                  <a:lnTo>
                    <a:pt x="119" y="231"/>
                  </a:lnTo>
                  <a:lnTo>
                    <a:pt x="127" y="231"/>
                  </a:lnTo>
                  <a:lnTo>
                    <a:pt x="134" y="235"/>
                  </a:lnTo>
                  <a:lnTo>
                    <a:pt x="138" y="235"/>
                  </a:lnTo>
                  <a:lnTo>
                    <a:pt x="145" y="239"/>
                  </a:lnTo>
                  <a:lnTo>
                    <a:pt x="153" y="239"/>
                  </a:lnTo>
                  <a:lnTo>
                    <a:pt x="157" y="242"/>
                  </a:lnTo>
                  <a:lnTo>
                    <a:pt x="164" y="242"/>
                  </a:lnTo>
                  <a:lnTo>
                    <a:pt x="171" y="242"/>
                  </a:lnTo>
                  <a:lnTo>
                    <a:pt x="179" y="246"/>
                  </a:lnTo>
                  <a:lnTo>
                    <a:pt x="186" y="246"/>
                  </a:lnTo>
                  <a:lnTo>
                    <a:pt x="194" y="250"/>
                  </a:lnTo>
                  <a:lnTo>
                    <a:pt x="198" y="250"/>
                  </a:lnTo>
                  <a:lnTo>
                    <a:pt x="205" y="250"/>
                  </a:lnTo>
                  <a:lnTo>
                    <a:pt x="212" y="253"/>
                  </a:lnTo>
                  <a:lnTo>
                    <a:pt x="220" y="253"/>
                  </a:lnTo>
                  <a:lnTo>
                    <a:pt x="227" y="253"/>
                  </a:lnTo>
                  <a:lnTo>
                    <a:pt x="235" y="257"/>
                  </a:lnTo>
                  <a:lnTo>
                    <a:pt x="242" y="257"/>
                  </a:lnTo>
                  <a:lnTo>
                    <a:pt x="253" y="257"/>
                  </a:lnTo>
                  <a:lnTo>
                    <a:pt x="261" y="261"/>
                  </a:lnTo>
                  <a:lnTo>
                    <a:pt x="268" y="261"/>
                  </a:lnTo>
                  <a:lnTo>
                    <a:pt x="276" y="261"/>
                  </a:lnTo>
                  <a:lnTo>
                    <a:pt x="283" y="265"/>
                  </a:lnTo>
                  <a:lnTo>
                    <a:pt x="291" y="265"/>
                  </a:lnTo>
                  <a:lnTo>
                    <a:pt x="298" y="265"/>
                  </a:lnTo>
                  <a:lnTo>
                    <a:pt x="309" y="268"/>
                  </a:lnTo>
                  <a:lnTo>
                    <a:pt x="317" y="268"/>
                  </a:lnTo>
                  <a:lnTo>
                    <a:pt x="324" y="268"/>
                  </a:lnTo>
                  <a:lnTo>
                    <a:pt x="332" y="268"/>
                  </a:lnTo>
                  <a:lnTo>
                    <a:pt x="343" y="272"/>
                  </a:lnTo>
                  <a:lnTo>
                    <a:pt x="350" y="272"/>
                  </a:lnTo>
                  <a:lnTo>
                    <a:pt x="358" y="272"/>
                  </a:lnTo>
                  <a:lnTo>
                    <a:pt x="369" y="272"/>
                  </a:lnTo>
                  <a:lnTo>
                    <a:pt x="376" y="272"/>
                  </a:lnTo>
                  <a:lnTo>
                    <a:pt x="384" y="276"/>
                  </a:lnTo>
                  <a:lnTo>
                    <a:pt x="395" y="276"/>
                  </a:lnTo>
                  <a:lnTo>
                    <a:pt x="402" y="276"/>
                  </a:lnTo>
                  <a:lnTo>
                    <a:pt x="410" y="276"/>
                  </a:lnTo>
                  <a:lnTo>
                    <a:pt x="421" y="276"/>
                  </a:lnTo>
                  <a:lnTo>
                    <a:pt x="428" y="276"/>
                  </a:lnTo>
                  <a:lnTo>
                    <a:pt x="440" y="276"/>
                  </a:lnTo>
                  <a:lnTo>
                    <a:pt x="447" y="276"/>
                  </a:lnTo>
                  <a:lnTo>
                    <a:pt x="454" y="279"/>
                  </a:lnTo>
                  <a:lnTo>
                    <a:pt x="466" y="279"/>
                  </a:lnTo>
                  <a:lnTo>
                    <a:pt x="473" y="279"/>
                  </a:lnTo>
                  <a:lnTo>
                    <a:pt x="484" y="279"/>
                  </a:lnTo>
                  <a:lnTo>
                    <a:pt x="492" y="279"/>
                  </a:lnTo>
                  <a:lnTo>
                    <a:pt x="503" y="279"/>
                  </a:lnTo>
                  <a:lnTo>
                    <a:pt x="510" y="279"/>
                  </a:lnTo>
                  <a:lnTo>
                    <a:pt x="518" y="279"/>
                  </a:lnTo>
                  <a:lnTo>
                    <a:pt x="529" y="279"/>
                  </a:lnTo>
                  <a:lnTo>
                    <a:pt x="536" y="279"/>
                  </a:lnTo>
                  <a:lnTo>
                    <a:pt x="548" y="279"/>
                  </a:lnTo>
                  <a:lnTo>
                    <a:pt x="555" y="279"/>
                  </a:lnTo>
                  <a:lnTo>
                    <a:pt x="566" y="279"/>
                  </a:lnTo>
                  <a:lnTo>
                    <a:pt x="574" y="279"/>
                  </a:lnTo>
                  <a:lnTo>
                    <a:pt x="581" y="279"/>
                  </a:lnTo>
                  <a:lnTo>
                    <a:pt x="592" y="276"/>
                  </a:lnTo>
                  <a:lnTo>
                    <a:pt x="600" y="276"/>
                  </a:lnTo>
                  <a:lnTo>
                    <a:pt x="611" y="276"/>
                  </a:lnTo>
                  <a:lnTo>
                    <a:pt x="618" y="276"/>
                  </a:lnTo>
                  <a:lnTo>
                    <a:pt x="626" y="276"/>
                  </a:lnTo>
                  <a:lnTo>
                    <a:pt x="637" y="276"/>
                  </a:lnTo>
                  <a:lnTo>
                    <a:pt x="644" y="276"/>
                  </a:lnTo>
                  <a:lnTo>
                    <a:pt x="656" y="276"/>
                  </a:lnTo>
                  <a:lnTo>
                    <a:pt x="663" y="272"/>
                  </a:lnTo>
                  <a:lnTo>
                    <a:pt x="671" y="272"/>
                  </a:lnTo>
                  <a:lnTo>
                    <a:pt x="678" y="272"/>
                  </a:lnTo>
                  <a:lnTo>
                    <a:pt x="689" y="272"/>
                  </a:lnTo>
                  <a:lnTo>
                    <a:pt x="697" y="272"/>
                  </a:lnTo>
                  <a:lnTo>
                    <a:pt x="704" y="268"/>
                  </a:lnTo>
                  <a:lnTo>
                    <a:pt x="715" y="268"/>
                  </a:lnTo>
                  <a:lnTo>
                    <a:pt x="723" y="268"/>
                  </a:lnTo>
                  <a:lnTo>
                    <a:pt x="730" y="268"/>
                  </a:lnTo>
                  <a:lnTo>
                    <a:pt x="738" y="265"/>
                  </a:lnTo>
                  <a:lnTo>
                    <a:pt x="749" y="265"/>
                  </a:lnTo>
                  <a:lnTo>
                    <a:pt x="756" y="265"/>
                  </a:lnTo>
                  <a:lnTo>
                    <a:pt x="764" y="261"/>
                  </a:lnTo>
                  <a:lnTo>
                    <a:pt x="771" y="261"/>
                  </a:lnTo>
                  <a:lnTo>
                    <a:pt x="779" y="261"/>
                  </a:lnTo>
                  <a:lnTo>
                    <a:pt x="786" y="257"/>
                  </a:lnTo>
                  <a:lnTo>
                    <a:pt x="793" y="257"/>
                  </a:lnTo>
                  <a:lnTo>
                    <a:pt x="801" y="257"/>
                  </a:lnTo>
                  <a:lnTo>
                    <a:pt x="808" y="253"/>
                  </a:lnTo>
                  <a:lnTo>
                    <a:pt x="816" y="253"/>
                  </a:lnTo>
                  <a:lnTo>
                    <a:pt x="823" y="253"/>
                  </a:lnTo>
                  <a:lnTo>
                    <a:pt x="831" y="250"/>
                  </a:lnTo>
                  <a:lnTo>
                    <a:pt x="838" y="250"/>
                  </a:lnTo>
                  <a:lnTo>
                    <a:pt x="846" y="250"/>
                  </a:lnTo>
                  <a:lnTo>
                    <a:pt x="853" y="246"/>
                  </a:lnTo>
                  <a:lnTo>
                    <a:pt x="860" y="246"/>
                  </a:lnTo>
                  <a:lnTo>
                    <a:pt x="868" y="242"/>
                  </a:lnTo>
                  <a:lnTo>
                    <a:pt x="872" y="242"/>
                  </a:lnTo>
                  <a:lnTo>
                    <a:pt x="879" y="242"/>
                  </a:lnTo>
                  <a:lnTo>
                    <a:pt x="887" y="239"/>
                  </a:lnTo>
                  <a:lnTo>
                    <a:pt x="894" y="239"/>
                  </a:lnTo>
                  <a:lnTo>
                    <a:pt x="901" y="235"/>
                  </a:lnTo>
                  <a:lnTo>
                    <a:pt x="905" y="235"/>
                  </a:lnTo>
                  <a:lnTo>
                    <a:pt x="913" y="231"/>
                  </a:lnTo>
                  <a:lnTo>
                    <a:pt x="916" y="231"/>
                  </a:lnTo>
                  <a:lnTo>
                    <a:pt x="924" y="227"/>
                  </a:lnTo>
                  <a:lnTo>
                    <a:pt x="928" y="227"/>
                  </a:lnTo>
                  <a:lnTo>
                    <a:pt x="935" y="224"/>
                  </a:lnTo>
                  <a:lnTo>
                    <a:pt x="939" y="224"/>
                  </a:lnTo>
                  <a:lnTo>
                    <a:pt x="946" y="220"/>
                  </a:lnTo>
                  <a:lnTo>
                    <a:pt x="950" y="220"/>
                  </a:lnTo>
                  <a:lnTo>
                    <a:pt x="954" y="216"/>
                  </a:lnTo>
                  <a:lnTo>
                    <a:pt x="961" y="216"/>
                  </a:lnTo>
                  <a:lnTo>
                    <a:pt x="965" y="212"/>
                  </a:lnTo>
                  <a:lnTo>
                    <a:pt x="968" y="212"/>
                  </a:lnTo>
                  <a:lnTo>
                    <a:pt x="972" y="209"/>
                  </a:lnTo>
                  <a:lnTo>
                    <a:pt x="980" y="205"/>
                  </a:lnTo>
                  <a:lnTo>
                    <a:pt x="983" y="205"/>
                  </a:lnTo>
                  <a:lnTo>
                    <a:pt x="987" y="201"/>
                  </a:lnTo>
                  <a:lnTo>
                    <a:pt x="991" y="201"/>
                  </a:lnTo>
                  <a:lnTo>
                    <a:pt x="995" y="198"/>
                  </a:lnTo>
                  <a:lnTo>
                    <a:pt x="998" y="198"/>
                  </a:lnTo>
                  <a:lnTo>
                    <a:pt x="1002" y="194"/>
                  </a:lnTo>
                  <a:lnTo>
                    <a:pt x="1006" y="194"/>
                  </a:lnTo>
                  <a:lnTo>
                    <a:pt x="1009" y="190"/>
                  </a:lnTo>
                  <a:lnTo>
                    <a:pt x="1009" y="186"/>
                  </a:lnTo>
                  <a:lnTo>
                    <a:pt x="1013" y="186"/>
                  </a:lnTo>
                  <a:lnTo>
                    <a:pt x="1017" y="183"/>
                  </a:lnTo>
                  <a:lnTo>
                    <a:pt x="1021" y="183"/>
                  </a:lnTo>
                  <a:lnTo>
                    <a:pt x="1021" y="179"/>
                  </a:lnTo>
                  <a:lnTo>
                    <a:pt x="1024" y="175"/>
                  </a:lnTo>
                  <a:lnTo>
                    <a:pt x="1028" y="172"/>
                  </a:lnTo>
                  <a:lnTo>
                    <a:pt x="1032" y="168"/>
                  </a:lnTo>
                  <a:lnTo>
                    <a:pt x="1032" y="164"/>
                  </a:lnTo>
                  <a:lnTo>
                    <a:pt x="1036" y="160"/>
                  </a:lnTo>
                  <a:lnTo>
                    <a:pt x="1036" y="157"/>
                  </a:lnTo>
                  <a:lnTo>
                    <a:pt x="1036" y="153"/>
                  </a:lnTo>
                  <a:lnTo>
                    <a:pt x="1039" y="149"/>
                  </a:lnTo>
                  <a:lnTo>
                    <a:pt x="1039" y="145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4D4D8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87" name="Freeform 66">
              <a:extLst>
                <a:ext uri="{FF2B5EF4-FFF2-40B4-BE49-F238E27FC236}">
                  <a16:creationId xmlns:a16="http://schemas.microsoft.com/office/drawing/2014/main" id="{331B8776-4E1C-4014-8CDD-CB61FEEB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783"/>
              <a:ext cx="1039" cy="268"/>
            </a:xfrm>
            <a:custGeom>
              <a:avLst/>
              <a:gdLst>
                <a:gd name="T0" fmla="*/ 566 w 1039"/>
                <a:gd name="T1" fmla="*/ 0 h 268"/>
                <a:gd name="T2" fmla="*/ 611 w 1039"/>
                <a:gd name="T3" fmla="*/ 0 h 268"/>
                <a:gd name="T4" fmla="*/ 656 w 1039"/>
                <a:gd name="T5" fmla="*/ 4 h 268"/>
                <a:gd name="T6" fmla="*/ 704 w 1039"/>
                <a:gd name="T7" fmla="*/ 8 h 268"/>
                <a:gd name="T8" fmla="*/ 749 w 1039"/>
                <a:gd name="T9" fmla="*/ 11 h 268"/>
                <a:gd name="T10" fmla="*/ 786 w 1039"/>
                <a:gd name="T11" fmla="*/ 19 h 268"/>
                <a:gd name="T12" fmla="*/ 831 w 1039"/>
                <a:gd name="T13" fmla="*/ 26 h 268"/>
                <a:gd name="T14" fmla="*/ 868 w 1039"/>
                <a:gd name="T15" fmla="*/ 34 h 268"/>
                <a:gd name="T16" fmla="*/ 901 w 1039"/>
                <a:gd name="T17" fmla="*/ 41 h 268"/>
                <a:gd name="T18" fmla="*/ 935 w 1039"/>
                <a:gd name="T19" fmla="*/ 52 h 268"/>
                <a:gd name="T20" fmla="*/ 961 w 1039"/>
                <a:gd name="T21" fmla="*/ 64 h 268"/>
                <a:gd name="T22" fmla="*/ 983 w 1039"/>
                <a:gd name="T23" fmla="*/ 71 h 268"/>
                <a:gd name="T24" fmla="*/ 1006 w 1039"/>
                <a:gd name="T25" fmla="*/ 86 h 268"/>
                <a:gd name="T26" fmla="*/ 1021 w 1039"/>
                <a:gd name="T27" fmla="*/ 97 h 268"/>
                <a:gd name="T28" fmla="*/ 1028 w 1039"/>
                <a:gd name="T29" fmla="*/ 108 h 268"/>
                <a:gd name="T30" fmla="*/ 1036 w 1039"/>
                <a:gd name="T31" fmla="*/ 123 h 268"/>
                <a:gd name="T32" fmla="*/ 1039 w 1039"/>
                <a:gd name="T33" fmla="*/ 134 h 268"/>
                <a:gd name="T34" fmla="*/ 1036 w 1039"/>
                <a:gd name="T35" fmla="*/ 145 h 268"/>
                <a:gd name="T36" fmla="*/ 1028 w 1039"/>
                <a:gd name="T37" fmla="*/ 160 h 268"/>
                <a:gd name="T38" fmla="*/ 1021 w 1039"/>
                <a:gd name="T39" fmla="*/ 171 h 268"/>
                <a:gd name="T40" fmla="*/ 1006 w 1039"/>
                <a:gd name="T41" fmla="*/ 183 h 268"/>
                <a:gd name="T42" fmla="*/ 983 w 1039"/>
                <a:gd name="T43" fmla="*/ 194 h 268"/>
                <a:gd name="T44" fmla="*/ 961 w 1039"/>
                <a:gd name="T45" fmla="*/ 205 h 268"/>
                <a:gd name="T46" fmla="*/ 935 w 1039"/>
                <a:gd name="T47" fmla="*/ 216 h 268"/>
                <a:gd name="T48" fmla="*/ 901 w 1039"/>
                <a:gd name="T49" fmla="*/ 227 h 268"/>
                <a:gd name="T50" fmla="*/ 868 w 1039"/>
                <a:gd name="T51" fmla="*/ 235 h 268"/>
                <a:gd name="T52" fmla="*/ 831 w 1039"/>
                <a:gd name="T53" fmla="*/ 242 h 268"/>
                <a:gd name="T54" fmla="*/ 786 w 1039"/>
                <a:gd name="T55" fmla="*/ 250 h 268"/>
                <a:gd name="T56" fmla="*/ 749 w 1039"/>
                <a:gd name="T57" fmla="*/ 253 h 268"/>
                <a:gd name="T58" fmla="*/ 704 w 1039"/>
                <a:gd name="T59" fmla="*/ 261 h 268"/>
                <a:gd name="T60" fmla="*/ 656 w 1039"/>
                <a:gd name="T61" fmla="*/ 265 h 268"/>
                <a:gd name="T62" fmla="*/ 611 w 1039"/>
                <a:gd name="T63" fmla="*/ 268 h 268"/>
                <a:gd name="T64" fmla="*/ 566 w 1039"/>
                <a:gd name="T65" fmla="*/ 268 h 268"/>
                <a:gd name="T66" fmla="*/ 510 w 1039"/>
                <a:gd name="T67" fmla="*/ 268 h 268"/>
                <a:gd name="T68" fmla="*/ 466 w 1039"/>
                <a:gd name="T69" fmla="*/ 268 h 268"/>
                <a:gd name="T70" fmla="*/ 421 w 1039"/>
                <a:gd name="T71" fmla="*/ 265 h 268"/>
                <a:gd name="T72" fmla="*/ 369 w 1039"/>
                <a:gd name="T73" fmla="*/ 265 h 268"/>
                <a:gd name="T74" fmla="*/ 324 w 1039"/>
                <a:gd name="T75" fmla="*/ 257 h 268"/>
                <a:gd name="T76" fmla="*/ 283 w 1039"/>
                <a:gd name="T77" fmla="*/ 253 h 268"/>
                <a:gd name="T78" fmla="*/ 235 w 1039"/>
                <a:gd name="T79" fmla="*/ 246 h 268"/>
                <a:gd name="T80" fmla="*/ 198 w 1039"/>
                <a:gd name="T81" fmla="*/ 242 h 268"/>
                <a:gd name="T82" fmla="*/ 164 w 1039"/>
                <a:gd name="T83" fmla="*/ 231 h 268"/>
                <a:gd name="T84" fmla="*/ 127 w 1039"/>
                <a:gd name="T85" fmla="*/ 224 h 268"/>
                <a:gd name="T86" fmla="*/ 97 w 1039"/>
                <a:gd name="T87" fmla="*/ 212 h 268"/>
                <a:gd name="T88" fmla="*/ 75 w 1039"/>
                <a:gd name="T89" fmla="*/ 205 h 268"/>
                <a:gd name="T90" fmla="*/ 49 w 1039"/>
                <a:gd name="T91" fmla="*/ 190 h 268"/>
                <a:gd name="T92" fmla="*/ 30 w 1039"/>
                <a:gd name="T93" fmla="*/ 179 h 268"/>
                <a:gd name="T94" fmla="*/ 15 w 1039"/>
                <a:gd name="T95" fmla="*/ 168 h 268"/>
                <a:gd name="T96" fmla="*/ 4 w 1039"/>
                <a:gd name="T97" fmla="*/ 157 h 268"/>
                <a:gd name="T98" fmla="*/ 0 w 1039"/>
                <a:gd name="T99" fmla="*/ 145 h 268"/>
                <a:gd name="T100" fmla="*/ 0 w 1039"/>
                <a:gd name="T101" fmla="*/ 131 h 268"/>
                <a:gd name="T102" fmla="*/ 4 w 1039"/>
                <a:gd name="T103" fmla="*/ 116 h 268"/>
                <a:gd name="T104" fmla="*/ 11 w 1039"/>
                <a:gd name="T105" fmla="*/ 104 h 268"/>
                <a:gd name="T106" fmla="*/ 22 w 1039"/>
                <a:gd name="T107" fmla="*/ 93 h 268"/>
                <a:gd name="T108" fmla="*/ 41 w 1039"/>
                <a:gd name="T109" fmla="*/ 82 h 268"/>
                <a:gd name="T110" fmla="*/ 60 w 1039"/>
                <a:gd name="T111" fmla="*/ 71 h 268"/>
                <a:gd name="T112" fmla="*/ 82 w 1039"/>
                <a:gd name="T113" fmla="*/ 60 h 268"/>
                <a:gd name="T114" fmla="*/ 116 w 1039"/>
                <a:gd name="T115" fmla="*/ 49 h 268"/>
                <a:gd name="T116" fmla="*/ 145 w 1039"/>
                <a:gd name="T117" fmla="*/ 41 h 2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39" h="268">
                  <a:moveTo>
                    <a:pt x="518" y="0"/>
                  </a:moveTo>
                  <a:lnTo>
                    <a:pt x="529" y="0"/>
                  </a:lnTo>
                  <a:lnTo>
                    <a:pt x="536" y="0"/>
                  </a:lnTo>
                  <a:lnTo>
                    <a:pt x="548" y="0"/>
                  </a:lnTo>
                  <a:lnTo>
                    <a:pt x="555" y="0"/>
                  </a:lnTo>
                  <a:lnTo>
                    <a:pt x="566" y="0"/>
                  </a:lnTo>
                  <a:lnTo>
                    <a:pt x="574" y="0"/>
                  </a:lnTo>
                  <a:lnTo>
                    <a:pt x="581" y="0"/>
                  </a:lnTo>
                  <a:lnTo>
                    <a:pt x="592" y="0"/>
                  </a:lnTo>
                  <a:lnTo>
                    <a:pt x="600" y="0"/>
                  </a:lnTo>
                  <a:lnTo>
                    <a:pt x="611" y="0"/>
                  </a:lnTo>
                  <a:lnTo>
                    <a:pt x="618" y="0"/>
                  </a:lnTo>
                  <a:lnTo>
                    <a:pt x="626" y="4"/>
                  </a:lnTo>
                  <a:lnTo>
                    <a:pt x="637" y="4"/>
                  </a:lnTo>
                  <a:lnTo>
                    <a:pt x="644" y="4"/>
                  </a:lnTo>
                  <a:lnTo>
                    <a:pt x="656" y="4"/>
                  </a:lnTo>
                  <a:lnTo>
                    <a:pt x="663" y="4"/>
                  </a:lnTo>
                  <a:lnTo>
                    <a:pt x="671" y="4"/>
                  </a:lnTo>
                  <a:lnTo>
                    <a:pt x="678" y="8"/>
                  </a:lnTo>
                  <a:lnTo>
                    <a:pt x="689" y="8"/>
                  </a:lnTo>
                  <a:lnTo>
                    <a:pt x="697" y="8"/>
                  </a:lnTo>
                  <a:lnTo>
                    <a:pt x="704" y="8"/>
                  </a:lnTo>
                  <a:lnTo>
                    <a:pt x="715" y="8"/>
                  </a:lnTo>
                  <a:lnTo>
                    <a:pt x="723" y="11"/>
                  </a:lnTo>
                  <a:lnTo>
                    <a:pt x="730" y="11"/>
                  </a:lnTo>
                  <a:lnTo>
                    <a:pt x="738" y="11"/>
                  </a:lnTo>
                  <a:lnTo>
                    <a:pt x="749" y="11"/>
                  </a:lnTo>
                  <a:lnTo>
                    <a:pt x="756" y="15"/>
                  </a:lnTo>
                  <a:lnTo>
                    <a:pt x="764" y="15"/>
                  </a:lnTo>
                  <a:lnTo>
                    <a:pt x="771" y="15"/>
                  </a:lnTo>
                  <a:lnTo>
                    <a:pt x="779" y="19"/>
                  </a:lnTo>
                  <a:lnTo>
                    <a:pt x="786" y="19"/>
                  </a:lnTo>
                  <a:lnTo>
                    <a:pt x="793" y="19"/>
                  </a:lnTo>
                  <a:lnTo>
                    <a:pt x="801" y="23"/>
                  </a:lnTo>
                  <a:lnTo>
                    <a:pt x="808" y="23"/>
                  </a:lnTo>
                  <a:lnTo>
                    <a:pt x="816" y="23"/>
                  </a:lnTo>
                  <a:lnTo>
                    <a:pt x="823" y="26"/>
                  </a:lnTo>
                  <a:lnTo>
                    <a:pt x="831" y="26"/>
                  </a:lnTo>
                  <a:lnTo>
                    <a:pt x="838" y="30"/>
                  </a:lnTo>
                  <a:lnTo>
                    <a:pt x="846" y="30"/>
                  </a:lnTo>
                  <a:lnTo>
                    <a:pt x="853" y="30"/>
                  </a:lnTo>
                  <a:lnTo>
                    <a:pt x="860" y="34"/>
                  </a:lnTo>
                  <a:lnTo>
                    <a:pt x="868" y="34"/>
                  </a:lnTo>
                  <a:lnTo>
                    <a:pt x="872" y="37"/>
                  </a:lnTo>
                  <a:lnTo>
                    <a:pt x="879" y="37"/>
                  </a:lnTo>
                  <a:lnTo>
                    <a:pt x="887" y="37"/>
                  </a:lnTo>
                  <a:lnTo>
                    <a:pt x="894" y="41"/>
                  </a:lnTo>
                  <a:lnTo>
                    <a:pt x="901" y="41"/>
                  </a:lnTo>
                  <a:lnTo>
                    <a:pt x="905" y="45"/>
                  </a:lnTo>
                  <a:lnTo>
                    <a:pt x="913" y="45"/>
                  </a:lnTo>
                  <a:lnTo>
                    <a:pt x="916" y="49"/>
                  </a:lnTo>
                  <a:lnTo>
                    <a:pt x="924" y="49"/>
                  </a:lnTo>
                  <a:lnTo>
                    <a:pt x="928" y="52"/>
                  </a:lnTo>
                  <a:lnTo>
                    <a:pt x="935" y="52"/>
                  </a:lnTo>
                  <a:lnTo>
                    <a:pt x="939" y="56"/>
                  </a:lnTo>
                  <a:lnTo>
                    <a:pt x="946" y="56"/>
                  </a:lnTo>
                  <a:lnTo>
                    <a:pt x="950" y="60"/>
                  </a:lnTo>
                  <a:lnTo>
                    <a:pt x="954" y="60"/>
                  </a:lnTo>
                  <a:lnTo>
                    <a:pt x="961" y="64"/>
                  </a:lnTo>
                  <a:lnTo>
                    <a:pt x="965" y="64"/>
                  </a:lnTo>
                  <a:lnTo>
                    <a:pt x="968" y="67"/>
                  </a:lnTo>
                  <a:lnTo>
                    <a:pt x="972" y="67"/>
                  </a:lnTo>
                  <a:lnTo>
                    <a:pt x="980" y="71"/>
                  </a:lnTo>
                  <a:lnTo>
                    <a:pt x="983" y="71"/>
                  </a:lnTo>
                  <a:lnTo>
                    <a:pt x="987" y="75"/>
                  </a:lnTo>
                  <a:lnTo>
                    <a:pt x="991" y="78"/>
                  </a:lnTo>
                  <a:lnTo>
                    <a:pt x="995" y="78"/>
                  </a:lnTo>
                  <a:lnTo>
                    <a:pt x="998" y="82"/>
                  </a:lnTo>
                  <a:lnTo>
                    <a:pt x="1002" y="86"/>
                  </a:lnTo>
                  <a:lnTo>
                    <a:pt x="1006" y="86"/>
                  </a:lnTo>
                  <a:lnTo>
                    <a:pt x="1009" y="90"/>
                  </a:lnTo>
                  <a:lnTo>
                    <a:pt x="1013" y="93"/>
                  </a:lnTo>
                  <a:lnTo>
                    <a:pt x="1017" y="93"/>
                  </a:lnTo>
                  <a:lnTo>
                    <a:pt x="1021" y="97"/>
                  </a:lnTo>
                  <a:lnTo>
                    <a:pt x="1021" y="101"/>
                  </a:lnTo>
                  <a:lnTo>
                    <a:pt x="1024" y="101"/>
                  </a:lnTo>
                  <a:lnTo>
                    <a:pt x="1024" y="104"/>
                  </a:lnTo>
                  <a:lnTo>
                    <a:pt x="1028" y="104"/>
                  </a:lnTo>
                  <a:lnTo>
                    <a:pt x="1028" y="108"/>
                  </a:lnTo>
                  <a:lnTo>
                    <a:pt x="1032" y="112"/>
                  </a:lnTo>
                  <a:lnTo>
                    <a:pt x="1032" y="116"/>
                  </a:lnTo>
                  <a:lnTo>
                    <a:pt x="1036" y="116"/>
                  </a:lnTo>
                  <a:lnTo>
                    <a:pt x="1036" y="119"/>
                  </a:lnTo>
                  <a:lnTo>
                    <a:pt x="1036" y="123"/>
                  </a:lnTo>
                  <a:lnTo>
                    <a:pt x="1039" y="127"/>
                  </a:lnTo>
                  <a:lnTo>
                    <a:pt x="1039" y="131"/>
                  </a:lnTo>
                  <a:lnTo>
                    <a:pt x="1039" y="134"/>
                  </a:lnTo>
                  <a:lnTo>
                    <a:pt x="1039" y="138"/>
                  </a:lnTo>
                  <a:lnTo>
                    <a:pt x="1039" y="142"/>
                  </a:lnTo>
                  <a:lnTo>
                    <a:pt x="1036" y="145"/>
                  </a:lnTo>
                  <a:lnTo>
                    <a:pt x="1036" y="149"/>
                  </a:lnTo>
                  <a:lnTo>
                    <a:pt x="1032" y="153"/>
                  </a:lnTo>
                  <a:lnTo>
                    <a:pt x="1032" y="157"/>
                  </a:lnTo>
                  <a:lnTo>
                    <a:pt x="1028" y="160"/>
                  </a:lnTo>
                  <a:lnTo>
                    <a:pt x="1024" y="164"/>
                  </a:lnTo>
                  <a:lnTo>
                    <a:pt x="1024" y="168"/>
                  </a:lnTo>
                  <a:lnTo>
                    <a:pt x="1021" y="168"/>
                  </a:lnTo>
                  <a:lnTo>
                    <a:pt x="1021" y="171"/>
                  </a:lnTo>
                  <a:lnTo>
                    <a:pt x="1017" y="171"/>
                  </a:lnTo>
                  <a:lnTo>
                    <a:pt x="1013" y="175"/>
                  </a:lnTo>
                  <a:lnTo>
                    <a:pt x="1009" y="179"/>
                  </a:lnTo>
                  <a:lnTo>
                    <a:pt x="1006" y="183"/>
                  </a:lnTo>
                  <a:lnTo>
                    <a:pt x="1002" y="183"/>
                  </a:lnTo>
                  <a:lnTo>
                    <a:pt x="998" y="186"/>
                  </a:lnTo>
                  <a:lnTo>
                    <a:pt x="995" y="190"/>
                  </a:lnTo>
                  <a:lnTo>
                    <a:pt x="991" y="190"/>
                  </a:lnTo>
                  <a:lnTo>
                    <a:pt x="987" y="194"/>
                  </a:lnTo>
                  <a:lnTo>
                    <a:pt x="983" y="194"/>
                  </a:lnTo>
                  <a:lnTo>
                    <a:pt x="980" y="198"/>
                  </a:lnTo>
                  <a:lnTo>
                    <a:pt x="972" y="201"/>
                  </a:lnTo>
                  <a:lnTo>
                    <a:pt x="968" y="201"/>
                  </a:lnTo>
                  <a:lnTo>
                    <a:pt x="965" y="205"/>
                  </a:lnTo>
                  <a:lnTo>
                    <a:pt x="961" y="205"/>
                  </a:lnTo>
                  <a:lnTo>
                    <a:pt x="954" y="209"/>
                  </a:lnTo>
                  <a:lnTo>
                    <a:pt x="950" y="209"/>
                  </a:lnTo>
                  <a:lnTo>
                    <a:pt x="946" y="212"/>
                  </a:lnTo>
                  <a:lnTo>
                    <a:pt x="939" y="212"/>
                  </a:lnTo>
                  <a:lnTo>
                    <a:pt x="935" y="216"/>
                  </a:lnTo>
                  <a:lnTo>
                    <a:pt x="928" y="216"/>
                  </a:lnTo>
                  <a:lnTo>
                    <a:pt x="924" y="220"/>
                  </a:lnTo>
                  <a:lnTo>
                    <a:pt x="916" y="220"/>
                  </a:lnTo>
                  <a:lnTo>
                    <a:pt x="913" y="224"/>
                  </a:lnTo>
                  <a:lnTo>
                    <a:pt x="905" y="224"/>
                  </a:lnTo>
                  <a:lnTo>
                    <a:pt x="901" y="227"/>
                  </a:lnTo>
                  <a:lnTo>
                    <a:pt x="894" y="227"/>
                  </a:lnTo>
                  <a:lnTo>
                    <a:pt x="887" y="227"/>
                  </a:lnTo>
                  <a:lnTo>
                    <a:pt x="879" y="231"/>
                  </a:lnTo>
                  <a:lnTo>
                    <a:pt x="872" y="231"/>
                  </a:lnTo>
                  <a:lnTo>
                    <a:pt x="868" y="235"/>
                  </a:lnTo>
                  <a:lnTo>
                    <a:pt x="860" y="235"/>
                  </a:lnTo>
                  <a:lnTo>
                    <a:pt x="853" y="238"/>
                  </a:lnTo>
                  <a:lnTo>
                    <a:pt x="846" y="238"/>
                  </a:lnTo>
                  <a:lnTo>
                    <a:pt x="838" y="242"/>
                  </a:lnTo>
                  <a:lnTo>
                    <a:pt x="831" y="242"/>
                  </a:lnTo>
                  <a:lnTo>
                    <a:pt x="823" y="242"/>
                  </a:lnTo>
                  <a:lnTo>
                    <a:pt x="816" y="246"/>
                  </a:lnTo>
                  <a:lnTo>
                    <a:pt x="808" y="246"/>
                  </a:lnTo>
                  <a:lnTo>
                    <a:pt x="801" y="246"/>
                  </a:lnTo>
                  <a:lnTo>
                    <a:pt x="793" y="250"/>
                  </a:lnTo>
                  <a:lnTo>
                    <a:pt x="786" y="250"/>
                  </a:lnTo>
                  <a:lnTo>
                    <a:pt x="779" y="250"/>
                  </a:lnTo>
                  <a:lnTo>
                    <a:pt x="771" y="253"/>
                  </a:lnTo>
                  <a:lnTo>
                    <a:pt x="764" y="253"/>
                  </a:lnTo>
                  <a:lnTo>
                    <a:pt x="756" y="253"/>
                  </a:lnTo>
                  <a:lnTo>
                    <a:pt x="749" y="253"/>
                  </a:lnTo>
                  <a:lnTo>
                    <a:pt x="738" y="257"/>
                  </a:lnTo>
                  <a:lnTo>
                    <a:pt x="730" y="257"/>
                  </a:lnTo>
                  <a:lnTo>
                    <a:pt x="723" y="257"/>
                  </a:lnTo>
                  <a:lnTo>
                    <a:pt x="715" y="257"/>
                  </a:lnTo>
                  <a:lnTo>
                    <a:pt x="704" y="261"/>
                  </a:lnTo>
                  <a:lnTo>
                    <a:pt x="697" y="261"/>
                  </a:lnTo>
                  <a:lnTo>
                    <a:pt x="689" y="261"/>
                  </a:lnTo>
                  <a:lnTo>
                    <a:pt x="678" y="261"/>
                  </a:lnTo>
                  <a:lnTo>
                    <a:pt x="671" y="265"/>
                  </a:lnTo>
                  <a:lnTo>
                    <a:pt x="663" y="265"/>
                  </a:lnTo>
                  <a:lnTo>
                    <a:pt x="656" y="265"/>
                  </a:lnTo>
                  <a:lnTo>
                    <a:pt x="644" y="265"/>
                  </a:lnTo>
                  <a:lnTo>
                    <a:pt x="637" y="265"/>
                  </a:lnTo>
                  <a:lnTo>
                    <a:pt x="626" y="265"/>
                  </a:lnTo>
                  <a:lnTo>
                    <a:pt x="618" y="265"/>
                  </a:lnTo>
                  <a:lnTo>
                    <a:pt x="611" y="268"/>
                  </a:lnTo>
                  <a:lnTo>
                    <a:pt x="600" y="268"/>
                  </a:lnTo>
                  <a:lnTo>
                    <a:pt x="592" y="268"/>
                  </a:lnTo>
                  <a:lnTo>
                    <a:pt x="581" y="268"/>
                  </a:lnTo>
                  <a:lnTo>
                    <a:pt x="574" y="268"/>
                  </a:lnTo>
                  <a:lnTo>
                    <a:pt x="566" y="268"/>
                  </a:lnTo>
                  <a:lnTo>
                    <a:pt x="555" y="268"/>
                  </a:lnTo>
                  <a:lnTo>
                    <a:pt x="548" y="268"/>
                  </a:lnTo>
                  <a:lnTo>
                    <a:pt x="536" y="268"/>
                  </a:lnTo>
                  <a:lnTo>
                    <a:pt x="529" y="268"/>
                  </a:lnTo>
                  <a:lnTo>
                    <a:pt x="518" y="268"/>
                  </a:lnTo>
                  <a:lnTo>
                    <a:pt x="510" y="268"/>
                  </a:lnTo>
                  <a:lnTo>
                    <a:pt x="503" y="268"/>
                  </a:lnTo>
                  <a:lnTo>
                    <a:pt x="492" y="268"/>
                  </a:lnTo>
                  <a:lnTo>
                    <a:pt x="484" y="268"/>
                  </a:lnTo>
                  <a:lnTo>
                    <a:pt x="473" y="268"/>
                  </a:lnTo>
                  <a:lnTo>
                    <a:pt x="466" y="268"/>
                  </a:lnTo>
                  <a:lnTo>
                    <a:pt x="454" y="268"/>
                  </a:lnTo>
                  <a:lnTo>
                    <a:pt x="447" y="268"/>
                  </a:lnTo>
                  <a:lnTo>
                    <a:pt x="440" y="268"/>
                  </a:lnTo>
                  <a:lnTo>
                    <a:pt x="428" y="268"/>
                  </a:lnTo>
                  <a:lnTo>
                    <a:pt x="421" y="265"/>
                  </a:lnTo>
                  <a:lnTo>
                    <a:pt x="410" y="265"/>
                  </a:lnTo>
                  <a:lnTo>
                    <a:pt x="402" y="265"/>
                  </a:lnTo>
                  <a:lnTo>
                    <a:pt x="395" y="265"/>
                  </a:lnTo>
                  <a:lnTo>
                    <a:pt x="384" y="265"/>
                  </a:lnTo>
                  <a:lnTo>
                    <a:pt x="376" y="265"/>
                  </a:lnTo>
                  <a:lnTo>
                    <a:pt x="369" y="265"/>
                  </a:lnTo>
                  <a:lnTo>
                    <a:pt x="358" y="261"/>
                  </a:lnTo>
                  <a:lnTo>
                    <a:pt x="350" y="261"/>
                  </a:lnTo>
                  <a:lnTo>
                    <a:pt x="343" y="261"/>
                  </a:lnTo>
                  <a:lnTo>
                    <a:pt x="332" y="261"/>
                  </a:lnTo>
                  <a:lnTo>
                    <a:pt x="324" y="257"/>
                  </a:lnTo>
                  <a:lnTo>
                    <a:pt x="317" y="257"/>
                  </a:lnTo>
                  <a:lnTo>
                    <a:pt x="309" y="257"/>
                  </a:lnTo>
                  <a:lnTo>
                    <a:pt x="298" y="257"/>
                  </a:lnTo>
                  <a:lnTo>
                    <a:pt x="291" y="253"/>
                  </a:lnTo>
                  <a:lnTo>
                    <a:pt x="283" y="253"/>
                  </a:lnTo>
                  <a:lnTo>
                    <a:pt x="276" y="253"/>
                  </a:lnTo>
                  <a:lnTo>
                    <a:pt x="268" y="253"/>
                  </a:lnTo>
                  <a:lnTo>
                    <a:pt x="261" y="250"/>
                  </a:lnTo>
                  <a:lnTo>
                    <a:pt x="253" y="250"/>
                  </a:lnTo>
                  <a:lnTo>
                    <a:pt x="242" y="250"/>
                  </a:lnTo>
                  <a:lnTo>
                    <a:pt x="235" y="246"/>
                  </a:lnTo>
                  <a:lnTo>
                    <a:pt x="227" y="246"/>
                  </a:lnTo>
                  <a:lnTo>
                    <a:pt x="220" y="246"/>
                  </a:lnTo>
                  <a:lnTo>
                    <a:pt x="212" y="242"/>
                  </a:lnTo>
                  <a:lnTo>
                    <a:pt x="205" y="242"/>
                  </a:lnTo>
                  <a:lnTo>
                    <a:pt x="198" y="242"/>
                  </a:lnTo>
                  <a:lnTo>
                    <a:pt x="194" y="238"/>
                  </a:lnTo>
                  <a:lnTo>
                    <a:pt x="186" y="238"/>
                  </a:lnTo>
                  <a:lnTo>
                    <a:pt x="179" y="235"/>
                  </a:lnTo>
                  <a:lnTo>
                    <a:pt x="171" y="235"/>
                  </a:lnTo>
                  <a:lnTo>
                    <a:pt x="164" y="231"/>
                  </a:lnTo>
                  <a:lnTo>
                    <a:pt x="157" y="231"/>
                  </a:lnTo>
                  <a:lnTo>
                    <a:pt x="153" y="227"/>
                  </a:lnTo>
                  <a:lnTo>
                    <a:pt x="145" y="227"/>
                  </a:lnTo>
                  <a:lnTo>
                    <a:pt x="138" y="227"/>
                  </a:lnTo>
                  <a:lnTo>
                    <a:pt x="134" y="224"/>
                  </a:lnTo>
                  <a:lnTo>
                    <a:pt x="127" y="224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08" y="216"/>
                  </a:lnTo>
                  <a:lnTo>
                    <a:pt x="104" y="216"/>
                  </a:lnTo>
                  <a:lnTo>
                    <a:pt x="97" y="212"/>
                  </a:lnTo>
                  <a:lnTo>
                    <a:pt x="93" y="212"/>
                  </a:lnTo>
                  <a:lnTo>
                    <a:pt x="89" y="209"/>
                  </a:lnTo>
                  <a:lnTo>
                    <a:pt x="82" y="209"/>
                  </a:lnTo>
                  <a:lnTo>
                    <a:pt x="78" y="205"/>
                  </a:lnTo>
                  <a:lnTo>
                    <a:pt x="75" y="205"/>
                  </a:lnTo>
                  <a:lnTo>
                    <a:pt x="67" y="201"/>
                  </a:lnTo>
                  <a:lnTo>
                    <a:pt x="63" y="201"/>
                  </a:lnTo>
                  <a:lnTo>
                    <a:pt x="60" y="198"/>
                  </a:lnTo>
                  <a:lnTo>
                    <a:pt x="56" y="194"/>
                  </a:lnTo>
                  <a:lnTo>
                    <a:pt x="52" y="194"/>
                  </a:lnTo>
                  <a:lnTo>
                    <a:pt x="49" y="190"/>
                  </a:lnTo>
                  <a:lnTo>
                    <a:pt x="45" y="190"/>
                  </a:lnTo>
                  <a:lnTo>
                    <a:pt x="41" y="186"/>
                  </a:lnTo>
                  <a:lnTo>
                    <a:pt x="37" y="183"/>
                  </a:lnTo>
                  <a:lnTo>
                    <a:pt x="34" y="183"/>
                  </a:lnTo>
                  <a:lnTo>
                    <a:pt x="30" y="179"/>
                  </a:lnTo>
                  <a:lnTo>
                    <a:pt x="26" y="175"/>
                  </a:lnTo>
                  <a:lnTo>
                    <a:pt x="22" y="171"/>
                  </a:lnTo>
                  <a:lnTo>
                    <a:pt x="19" y="171"/>
                  </a:lnTo>
                  <a:lnTo>
                    <a:pt x="15" y="168"/>
                  </a:lnTo>
                  <a:lnTo>
                    <a:pt x="11" y="164"/>
                  </a:lnTo>
                  <a:lnTo>
                    <a:pt x="11" y="160"/>
                  </a:lnTo>
                  <a:lnTo>
                    <a:pt x="8" y="160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4" y="153"/>
                  </a:lnTo>
                  <a:lnTo>
                    <a:pt x="4" y="149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11" y="104"/>
                  </a:lnTo>
                  <a:lnTo>
                    <a:pt x="15" y="101"/>
                  </a:lnTo>
                  <a:lnTo>
                    <a:pt x="19" y="97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0" y="90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41" y="82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52" y="75"/>
                  </a:lnTo>
                  <a:lnTo>
                    <a:pt x="56" y="71"/>
                  </a:lnTo>
                  <a:lnTo>
                    <a:pt x="60" y="71"/>
                  </a:lnTo>
                  <a:lnTo>
                    <a:pt x="63" y="67"/>
                  </a:lnTo>
                  <a:lnTo>
                    <a:pt x="67" y="67"/>
                  </a:lnTo>
                  <a:lnTo>
                    <a:pt x="75" y="64"/>
                  </a:lnTo>
                  <a:lnTo>
                    <a:pt x="78" y="64"/>
                  </a:lnTo>
                  <a:lnTo>
                    <a:pt x="82" y="60"/>
                  </a:lnTo>
                  <a:lnTo>
                    <a:pt x="89" y="60"/>
                  </a:lnTo>
                  <a:lnTo>
                    <a:pt x="93" y="56"/>
                  </a:lnTo>
                  <a:lnTo>
                    <a:pt x="97" y="56"/>
                  </a:lnTo>
                  <a:lnTo>
                    <a:pt x="104" y="52"/>
                  </a:lnTo>
                  <a:lnTo>
                    <a:pt x="108" y="52"/>
                  </a:lnTo>
                  <a:lnTo>
                    <a:pt x="116" y="49"/>
                  </a:lnTo>
                  <a:lnTo>
                    <a:pt x="119" y="49"/>
                  </a:lnTo>
                  <a:lnTo>
                    <a:pt x="127" y="45"/>
                  </a:lnTo>
                  <a:lnTo>
                    <a:pt x="134" y="45"/>
                  </a:lnTo>
                  <a:lnTo>
                    <a:pt x="138" y="41"/>
                  </a:lnTo>
                  <a:lnTo>
                    <a:pt x="145" y="41"/>
                  </a:lnTo>
                  <a:lnTo>
                    <a:pt x="518" y="13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9999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584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512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21588" name="Rectangle 67">
              <a:extLst>
                <a:ext uri="{FF2B5EF4-FFF2-40B4-BE49-F238E27FC236}">
                  <a16:creationId xmlns:a16="http://schemas.microsoft.com/office/drawing/2014/main" id="{6490FAF3-B177-4D12-9FE9-EEE6BEABC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597"/>
              <a:ext cx="6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non-alco beer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89" name="Rectangle 68">
              <a:extLst>
                <a:ext uri="{FF2B5EF4-FFF2-40B4-BE49-F238E27FC236}">
                  <a16:creationId xmlns:a16="http://schemas.microsoft.com/office/drawing/2014/main" id="{9CA9B65D-D7BD-4F5B-8F19-C901F8F1A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2375"/>
              <a:ext cx="935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90" name="Rectangle 69">
              <a:extLst>
                <a:ext uri="{FF2B5EF4-FFF2-40B4-BE49-F238E27FC236}">
                  <a16:creationId xmlns:a16="http://schemas.microsoft.com/office/drawing/2014/main" id="{0CA4026C-34C7-40CE-A966-F7A353CA6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2375"/>
              <a:ext cx="935" cy="13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91" name="Rectangle 70">
              <a:extLst>
                <a:ext uri="{FF2B5EF4-FFF2-40B4-BE49-F238E27FC236}">
                  <a16:creationId xmlns:a16="http://schemas.microsoft.com/office/drawing/2014/main" id="{8A465F65-F23B-4C26-A979-52A16480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79"/>
              <a:ext cx="8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EV = 175 kJ/100 mL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92" name="Rectangle 71">
              <a:extLst>
                <a:ext uri="{FF2B5EF4-FFF2-40B4-BE49-F238E27FC236}">
                  <a16:creationId xmlns:a16="http://schemas.microsoft.com/office/drawing/2014/main" id="{B9F10D22-677D-41A7-9196-DDD197EA5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379"/>
              <a:ext cx="943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93" name="Rectangle 72">
              <a:extLst>
                <a:ext uri="{FF2B5EF4-FFF2-40B4-BE49-F238E27FC236}">
                  <a16:creationId xmlns:a16="http://schemas.microsoft.com/office/drawing/2014/main" id="{81218791-5367-4377-B379-BB7D7FB88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2379"/>
              <a:ext cx="943" cy="138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94" name="Rectangle 73">
              <a:extLst>
                <a:ext uri="{FF2B5EF4-FFF2-40B4-BE49-F238E27FC236}">
                  <a16:creationId xmlns:a16="http://schemas.microsoft.com/office/drawing/2014/main" id="{AE7AE22F-B315-42DD-AF7E-247459F16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386"/>
              <a:ext cx="8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EV = 151 kJ/100 mL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  <p:sp>
          <p:nvSpPr>
            <p:cNvPr id="21595" name="Rectangle 74">
              <a:extLst>
                <a:ext uri="{FF2B5EF4-FFF2-40B4-BE49-F238E27FC236}">
                  <a16:creationId xmlns:a16="http://schemas.microsoft.com/office/drawing/2014/main" id="{55EC09D6-CA00-4E58-B8D7-0BE739C4C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2364"/>
              <a:ext cx="905" cy="1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96" name="Rectangle 75">
              <a:extLst>
                <a:ext uri="{FF2B5EF4-FFF2-40B4-BE49-F238E27FC236}">
                  <a16:creationId xmlns:a16="http://schemas.microsoft.com/office/drawing/2014/main" id="{22395897-F59D-4119-A285-972C10DEF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2364"/>
              <a:ext cx="905" cy="142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sym typeface="Helvetica Light"/>
              </a:endParaRPr>
            </a:p>
          </p:txBody>
        </p:sp>
        <p:sp>
          <p:nvSpPr>
            <p:cNvPr id="21597" name="Rectangle 76">
              <a:extLst>
                <a:ext uri="{FF2B5EF4-FFF2-40B4-BE49-F238E27FC236}">
                  <a16:creationId xmlns:a16="http://schemas.microsoft.com/office/drawing/2014/main" id="{2FEF453E-7932-4E04-8A4E-1BB89CB63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2368"/>
              <a:ext cx="8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2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35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584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707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Helvetica Light"/>
                </a:rPr>
                <a:t>EV = 86 kJ/100 mL</a:t>
              </a:r>
              <a:endParaRPr kumimoji="0" lang="cs-CZ" altLang="cs-CZ" sz="25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31747" name="Nadpis 3073">
            <a:extLst>
              <a:ext uri="{FF2B5EF4-FFF2-40B4-BE49-F238E27FC236}">
                <a16:creationId xmlns:a16="http://schemas.microsoft.com/office/drawing/2014/main" id="{75369246-1FB2-4E54-9879-72841EB2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Příspěvek složek piva k celkové energetické hodnotě piva</a:t>
            </a:r>
          </a:p>
        </p:txBody>
      </p:sp>
      <p:graphicFrame>
        <p:nvGraphicFramePr>
          <p:cNvPr id="3090" name="Tabulka 3089">
            <a:extLst>
              <a:ext uri="{FF2B5EF4-FFF2-40B4-BE49-F238E27FC236}">
                <a16:creationId xmlns:a16="http://schemas.microsoft.com/office/drawing/2014/main" id="{75BDF06B-9271-4176-9D31-67F28F4B544F}"/>
              </a:ext>
            </a:extLst>
          </p:cNvPr>
          <p:cNvGraphicFramePr>
            <a:graphicFrameLocks noGrp="1"/>
          </p:cNvGraphicFramePr>
          <p:nvPr/>
        </p:nvGraphicFramePr>
        <p:xfrm>
          <a:off x="2036763" y="5915025"/>
          <a:ext cx="8669337" cy="2108200"/>
        </p:xfrm>
        <a:graphic>
          <a:graphicData uri="http://schemas.openxmlformats.org/drawingml/2006/table">
            <a:tbl>
              <a:tblPr/>
              <a:tblGrid>
                <a:gridCol w="433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Typ piva</a:t>
                      </a:r>
                      <a:endParaRPr kumimoji="0" lang="cs-CZ" altLang="cs-CZ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Nejvyšší příspěvek k EH</a:t>
                      </a:r>
                      <a:endParaRPr kumimoji="0" lang="cs-CZ" altLang="cs-CZ" sz="2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Ležáky</a:t>
                      </a:r>
                      <a:endParaRPr kumimoji="0" lang="cs-CZ" altLang="cs-CZ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alkohol</a:t>
                      </a:r>
                      <a:endParaRPr kumimoji="0" lang="cs-CZ" altLang="cs-CZ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Beercoolery, radlery…</a:t>
                      </a:r>
                      <a:endParaRPr kumimoji="0" lang="cs-CZ" altLang="cs-CZ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sacharidy</a:t>
                      </a:r>
                      <a:endParaRPr kumimoji="0" lang="cs-CZ" altLang="cs-CZ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defTabSz="5842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Nealkoholická piva</a:t>
                      </a:r>
                      <a:endParaRPr kumimoji="0" lang="cs-CZ" altLang="cs-CZ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100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1pPr>
                      <a:lvl2pPr indent="2286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2pPr>
                      <a:lvl3pPr indent="4572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3pPr>
                      <a:lvl4pPr indent="6858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4pPr>
                      <a:lvl5pPr indent="914400">
                        <a:spcBef>
                          <a:spcPts val="2300"/>
                        </a:spcBef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5pPr>
                      <a:lvl6pPr marL="4572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6pPr>
                      <a:lvl7pPr marL="9144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7pPr>
                      <a:lvl8pPr marL="13716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8pPr>
                      <a:lvl9pPr marL="1828800" indent="914400" eaLnBrk="0" fontAlgn="base" hangingPunct="0">
                        <a:spcBef>
                          <a:spcPts val="2300"/>
                        </a:spcBef>
                        <a:spcAft>
                          <a:spcPct val="0"/>
                        </a:spcAft>
                        <a:buClr>
                          <a:srgbClr val="347646"/>
                        </a:buClr>
                        <a:buSzPct val="75000"/>
                        <a:defRPr sz="2000">
                          <a:solidFill>
                            <a:srgbClr val="53585F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latin typeface="Tahoma" panose="020B0604030504040204" pitchFamily="34" charset="0"/>
                          <a:ea typeface="Helvetica Light"/>
                          <a:cs typeface="Tahoma" panose="020B0604030504040204" pitchFamily="34" charset="0"/>
                          <a:sym typeface="Helvetica Light"/>
                        </a:rPr>
                        <a:t>sacharidy</a:t>
                      </a:r>
                      <a:endParaRPr kumimoji="0" lang="cs-CZ" altLang="cs-CZ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Helvetica Light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130048" marR="130048" marT="65065" marB="6506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Zástupný symbol pro číslo snímku 2">
            <a:extLst>
              <a:ext uri="{FF2B5EF4-FFF2-40B4-BE49-F238E27FC236}">
                <a16:creationId xmlns:a16="http://schemas.microsoft.com/office/drawing/2014/main" id="{E48EFABA-D033-4C1B-89FD-FFDFCBB24140}"/>
              </a:ext>
            </a:extLst>
          </p:cNvPr>
          <p:cNvSpPr txBox="1">
            <a:spLocks/>
          </p:cNvSpPr>
          <p:nvPr/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86CB4B4D-7CA3-9044-876B-883B54F8677D}" type="slidenum">
              <a:rPr lang="uk-UA" sz="1800" smtClean="0">
                <a:solidFill>
                  <a:schemeClr val="tx2"/>
                </a:solidFill>
                <a:latin typeface="Tahoma"/>
                <a:cs typeface="Tahoma"/>
              </a:rPr>
              <a:pPr/>
              <a:t>14</a:t>
            </a:fld>
            <a:endParaRPr lang="uk-UA" sz="1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22065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EDE2A-4328-410F-82C2-B2C35982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477838"/>
            <a:ext cx="11099800" cy="879475"/>
          </a:xfrm>
        </p:spPr>
        <p:txBody>
          <a:bodyPr/>
          <a:lstStyle/>
          <a:p>
            <a:r>
              <a:rPr lang="cs-CZ" sz="3600" dirty="0"/>
              <a:t>Proč je důležité znát SPRÁVNOU hodnotu extraktu?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96716F-E7EC-4776-8916-9886253746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6900" y="1220153"/>
            <a:ext cx="12204700" cy="6119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/>
              <a:t>Legislativa – Nařízení Evropského parlamentu a Rady (EU) č. 1169/2011 „O poskytování informací spotřebitelům“.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Příklad:</a:t>
            </a:r>
          </a:p>
          <a:p>
            <a:pPr lvl="2">
              <a:spcBef>
                <a:spcPts val="1200"/>
              </a:spcBef>
            </a:pPr>
            <a:r>
              <a:rPr lang="cs-CZ" dirty="0" err="1"/>
              <a:t>brand</a:t>
            </a:r>
            <a:r>
              <a:rPr lang="cs-CZ" dirty="0"/>
              <a:t> označený jako „Extra chmelená dvanáctka“</a:t>
            </a:r>
          </a:p>
          <a:p>
            <a:pPr lvl="2">
              <a:spcBef>
                <a:spcPts val="1200"/>
              </a:spcBef>
            </a:pPr>
            <a:r>
              <a:rPr lang="cs-CZ" dirty="0"/>
              <a:t>ověřená stupňovitost (EPM) – 11,78</a:t>
            </a:r>
          </a:p>
          <a:p>
            <a:pPr lvl="3">
              <a:spcBef>
                <a:spcPts val="1200"/>
              </a:spcBef>
            </a:pPr>
            <a:r>
              <a:rPr lang="cs-CZ" b="1" dirty="0">
                <a:solidFill>
                  <a:srgbClr val="C00000"/>
                </a:solidFill>
              </a:rPr>
              <a:t>NESHODA! řeší SZPI – klamání spotřebitele (dvanáctka = 12,00 – 12,99)</a:t>
            </a:r>
          </a:p>
          <a:p>
            <a:pPr>
              <a:spcBef>
                <a:spcPts val="1200"/>
              </a:spcBef>
            </a:pPr>
            <a:r>
              <a:rPr lang="cs-CZ" b="1" dirty="0"/>
              <a:t>Spotřební daň – zákon č. 353/2003 Sb.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Příklad:</a:t>
            </a:r>
          </a:p>
          <a:p>
            <a:pPr lvl="2">
              <a:spcBef>
                <a:spcPts val="1200"/>
              </a:spcBef>
            </a:pPr>
            <a:r>
              <a:rPr lang="cs-CZ" dirty="0"/>
              <a:t>pivovar s výstavem 20 000 hl/rok</a:t>
            </a:r>
          </a:p>
          <a:p>
            <a:pPr lvl="2">
              <a:spcBef>
                <a:spcPts val="1200"/>
              </a:spcBef>
            </a:pPr>
            <a:r>
              <a:rPr lang="cs-CZ" dirty="0"/>
              <a:t>cílová stupňovitost 13,2 % (daň 4 992 000 Kč)</a:t>
            </a:r>
          </a:p>
          <a:p>
            <a:pPr lvl="2">
              <a:spcBef>
                <a:spcPts val="1200"/>
              </a:spcBef>
            </a:pPr>
            <a:r>
              <a:rPr lang="cs-CZ" dirty="0"/>
              <a:t>ověřená stupňovitost 14,5 % (daň 5 376 000 Kč)</a:t>
            </a:r>
          </a:p>
          <a:p>
            <a:pPr lvl="3">
              <a:spcBef>
                <a:spcPts val="1200"/>
              </a:spcBef>
            </a:pPr>
            <a:r>
              <a:rPr lang="cs-CZ" b="1" dirty="0">
                <a:solidFill>
                  <a:srgbClr val="C00000"/>
                </a:solidFill>
              </a:rPr>
              <a:t>NESHODA! řeší celní správa – krácení daně o 384 000 Kč</a:t>
            </a:r>
          </a:p>
          <a:p>
            <a:pPr lvl="2">
              <a:spcBef>
                <a:spcPts val="1200"/>
              </a:spcBef>
            </a:pPr>
            <a:r>
              <a:rPr lang="cs-CZ" dirty="0"/>
              <a:t>pro stupňovitosti 13,2 a 13,9 je daň stejná – v rámci jednoho stupně</a:t>
            </a:r>
          </a:p>
          <a:p>
            <a:pPr>
              <a:spcBef>
                <a:spcPts val="1200"/>
              </a:spcBef>
            </a:pPr>
            <a:r>
              <a:rPr lang="cs-CZ" b="1" dirty="0"/>
              <a:t>Standardní výroba </a:t>
            </a:r>
            <a:r>
              <a:rPr lang="cs-CZ" b="1" dirty="0" err="1"/>
              <a:t>brandu</a:t>
            </a:r>
            <a:endParaRPr lang="cs-CZ" b="1" dirty="0"/>
          </a:p>
          <a:p>
            <a:pPr lvl="1">
              <a:spcBef>
                <a:spcPts val="1200"/>
              </a:spcBef>
            </a:pPr>
            <a:r>
              <a:rPr lang="cs-CZ" dirty="0"/>
              <a:t>Jiná původní stupňovitost může zcela změnit senzorický charakter piva</a:t>
            </a:r>
          </a:p>
          <a:p>
            <a:pPr lvl="3">
              <a:spcBef>
                <a:spcPts val="1200"/>
              </a:spcBef>
            </a:pPr>
            <a:r>
              <a:rPr lang="cs-CZ" b="1" dirty="0">
                <a:solidFill>
                  <a:srgbClr val="C00000"/>
                </a:solidFill>
              </a:rPr>
              <a:t>NESHODA! negativně ovlivňuje stálého zákazníka</a:t>
            </a:r>
            <a:endParaRPr lang="cs-CZ" dirty="0"/>
          </a:p>
          <a:p>
            <a:pPr lvl="2">
              <a:spcBef>
                <a:spcPts val="1200"/>
              </a:spcBef>
            </a:pP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3E0CE160-515B-4D81-AB9F-F528199CFFEA}"/>
              </a:ext>
            </a:extLst>
          </p:cNvPr>
          <p:cNvSpPr txBox="1">
            <a:spLocks/>
          </p:cNvSpPr>
          <p:nvPr/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86CB4B4D-7CA3-9044-876B-883B54F8677D}" type="slidenum">
              <a:rPr lang="uk-UA" sz="1800" smtClean="0">
                <a:solidFill>
                  <a:schemeClr val="tx2"/>
                </a:solidFill>
                <a:latin typeface="Tahoma"/>
                <a:cs typeface="Tahoma"/>
              </a:rPr>
              <a:pPr/>
              <a:t>15</a:t>
            </a:fld>
            <a:endParaRPr lang="uk-UA" sz="1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456758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C1975C-B247-4C72-A9AA-1DCC1F22AF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910" y="465335"/>
            <a:ext cx="11847102" cy="61198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b="1" dirty="0"/>
              <a:t>17. března 2018 si připomínáme 150 let od úmrtí Karla Josefa Napoleona </a:t>
            </a:r>
            <a:r>
              <a:rPr lang="cs-CZ" b="1" dirty="0" err="1"/>
              <a:t>Ballinga</a:t>
            </a:r>
            <a:r>
              <a:rPr lang="cs-CZ" b="1" dirty="0"/>
              <a:t> (†1868)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reformátor českého pivovarství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profesor chemie na České polytechnice v Praze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položil základy kvasné chemie</a:t>
            </a:r>
          </a:p>
          <a:p>
            <a:pPr lvl="2">
              <a:spcBef>
                <a:spcPts val="600"/>
              </a:spcBef>
            </a:pPr>
            <a:r>
              <a:rPr lang="cs-CZ" dirty="0"/>
              <a:t>zdokonalil a uvedl do pivovarské praxe sacharometr</a:t>
            </a:r>
          </a:p>
          <a:p>
            <a:pPr lvl="2">
              <a:spcBef>
                <a:spcPts val="600"/>
              </a:spcBef>
            </a:pPr>
            <a:r>
              <a:rPr lang="cs-CZ" dirty="0"/>
              <a:t>vypracoval technologii přípravy chmelových extraktů</a:t>
            </a:r>
          </a:p>
          <a:p>
            <a:pPr lvl="2">
              <a:spcBef>
                <a:spcPts val="600"/>
              </a:spcBef>
            </a:pPr>
            <a:r>
              <a:rPr lang="cs-CZ" dirty="0"/>
              <a:t>jako první na světě vědecky a technicky popsal teoretické základy</a:t>
            </a:r>
            <a:br>
              <a:rPr lang="cs-CZ" dirty="0"/>
            </a:br>
            <a:r>
              <a:rPr lang="cs-CZ" dirty="0"/>
              <a:t>výroby sladu a piva</a:t>
            </a:r>
          </a:p>
          <a:p>
            <a:pPr lvl="2">
              <a:spcBef>
                <a:spcPts val="600"/>
              </a:spcBef>
            </a:pPr>
            <a:r>
              <a:rPr lang="cs-CZ" dirty="0"/>
              <a:t>odvodil </a:t>
            </a:r>
            <a:r>
              <a:rPr lang="cs-CZ" dirty="0" err="1"/>
              <a:t>atenuační</a:t>
            </a:r>
            <a:r>
              <a:rPr lang="cs-CZ" dirty="0"/>
              <a:t> teorii kvašení a vzorec (později nazvaný </a:t>
            </a:r>
            <a:r>
              <a:rPr lang="cs-CZ" dirty="0" err="1"/>
              <a:t>Ballingův</a:t>
            </a:r>
            <a:r>
              <a:rPr lang="cs-CZ" dirty="0"/>
              <a:t>) pro výpočet původní koncentrace mladiny z obsahu alkoholu a extraktu piva, který je platný dodnes.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5C0995-CC1F-4192-94CF-9AADD1FC4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21" y="1089682"/>
            <a:ext cx="2069546" cy="2935867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A7031B1-7719-494F-B78D-3D11A7D599D4}"/>
              </a:ext>
            </a:extLst>
          </p:cNvPr>
          <p:cNvSpPr txBox="1">
            <a:spLocks/>
          </p:cNvSpPr>
          <p:nvPr/>
        </p:nvSpPr>
        <p:spPr bwMode="auto">
          <a:xfrm>
            <a:off x="571910" y="5366681"/>
            <a:ext cx="1184710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228600" indent="-228600" algn="l" defTabSz="584200" rtl="0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347646"/>
              </a:buClr>
              <a:buSzPct val="100000"/>
              <a:buChar char="•"/>
              <a:defRPr sz="2200">
                <a:solidFill>
                  <a:srgbClr val="53585F"/>
                </a:solidFill>
                <a:latin typeface="+mn-lt"/>
                <a:ea typeface="+mn-ea"/>
                <a:cs typeface="+mn-cs"/>
                <a:sym typeface="Tahoma" panose="020B0604030504040204" pitchFamily="34" charset="0"/>
              </a:defRPr>
            </a:lvl1pPr>
            <a:lvl2pPr marL="715963" indent="-271463" algn="l" defTabSz="584200" rtl="0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347646"/>
              </a:buClr>
              <a:buSzPct val="75000"/>
              <a:buChar char="•"/>
              <a:defRPr sz="2200">
                <a:solidFill>
                  <a:srgbClr val="53585F"/>
                </a:solidFill>
                <a:latin typeface="+mn-lt"/>
                <a:ea typeface="+mn-ea"/>
                <a:cs typeface="+mn-cs"/>
                <a:sym typeface="Tahoma" panose="020B0604030504040204" pitchFamily="34" charset="0"/>
              </a:defRPr>
            </a:lvl2pPr>
            <a:lvl3pPr marL="1160463" indent="-271463" algn="l" defTabSz="584200" rtl="0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347646"/>
              </a:buClr>
              <a:buSzPct val="75000"/>
              <a:buChar char="•"/>
              <a:defRPr sz="2200">
                <a:solidFill>
                  <a:srgbClr val="53585F"/>
                </a:solidFill>
                <a:latin typeface="+mn-lt"/>
                <a:ea typeface="+mn-ea"/>
                <a:cs typeface="+mn-cs"/>
                <a:sym typeface="Tahoma" panose="020B0604030504040204" pitchFamily="34" charset="0"/>
              </a:defRPr>
            </a:lvl3pPr>
            <a:lvl4pPr marL="1604963" indent="-271463" algn="l" defTabSz="584200" rtl="0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347646"/>
              </a:buClr>
              <a:buSzPct val="75000"/>
              <a:buChar char="•"/>
              <a:defRPr sz="2200">
                <a:solidFill>
                  <a:srgbClr val="53585F"/>
                </a:solidFill>
                <a:latin typeface="+mn-lt"/>
                <a:ea typeface="+mn-ea"/>
                <a:cs typeface="+mn-cs"/>
                <a:sym typeface="Tahoma" panose="020B0604030504040204" pitchFamily="34" charset="0"/>
              </a:defRPr>
            </a:lvl4pPr>
            <a:lvl5pPr marL="2049463" indent="-271463" algn="l" defTabSz="584200" rtl="0" eaLnBrk="0" fontAlgn="base" hangingPunct="0">
              <a:spcBef>
                <a:spcPts val="2300"/>
              </a:spcBef>
              <a:spcAft>
                <a:spcPct val="0"/>
              </a:spcAft>
              <a:buClr>
                <a:srgbClr val="347646"/>
              </a:buClr>
              <a:buSzPct val="75000"/>
              <a:buChar char="•"/>
              <a:defRPr sz="2200">
                <a:solidFill>
                  <a:srgbClr val="53585F"/>
                </a:solidFill>
                <a:latin typeface="+mn-lt"/>
                <a:ea typeface="+mn-ea"/>
                <a:cs typeface="+mn-cs"/>
                <a:sym typeface="Tahoma" panose="020B0604030504040204" pitchFamily="34" charset="0"/>
              </a:defRPr>
            </a:lvl5pPr>
            <a:lvl6pPr marL="2494138" marR="0" indent="-271638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347646"/>
              </a:buClr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Tahoma"/>
              </a:defRPr>
            </a:lvl6pPr>
            <a:lvl7pPr marL="2938638" marR="0" indent="-271638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347646"/>
              </a:buClr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Tahoma"/>
              </a:defRPr>
            </a:lvl7pPr>
            <a:lvl8pPr marL="3383138" marR="0" indent="-271638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347646"/>
              </a:buClr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Tahoma"/>
              </a:defRPr>
            </a:lvl8pPr>
            <a:lvl9pPr marL="3827638" marR="0" indent="-271638" algn="l" defTabSz="584200" rtl="0" latinLnBrk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347646"/>
              </a:buClr>
              <a:buSzPct val="7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Tahoma"/>
              </a:defRPr>
            </a:lvl9pPr>
          </a:lstStyle>
          <a:p>
            <a:pPr marL="0" indent="0" algn="ctr">
              <a:buNone/>
            </a:pPr>
            <a:r>
              <a:rPr lang="cs-CZ" b="1" dirty="0">
                <a:solidFill>
                  <a:srgbClr val="C00000"/>
                </a:solidFill>
              </a:rPr>
              <a:t>MIMOŘÁDNÁ AKCE do konce BŘEZNA 2018</a:t>
            </a:r>
          </a:p>
          <a:p>
            <a:pPr marL="0" indent="0">
              <a:buNone/>
            </a:pPr>
            <a:r>
              <a:rPr lang="cs-CZ" dirty="0"/>
              <a:t>Stanovení zdánlivého a skutečného</a:t>
            </a:r>
            <a:r>
              <a:rPr lang="cs-CZ" b="1" dirty="0"/>
              <a:t> extraktu</a:t>
            </a:r>
            <a:r>
              <a:rPr lang="cs-CZ" dirty="0"/>
              <a:t>, relativní hustoty, </a:t>
            </a:r>
            <a:r>
              <a:rPr lang="cs-CZ" b="1" dirty="0"/>
              <a:t>alkoholu</a:t>
            </a:r>
            <a:r>
              <a:rPr lang="cs-CZ" dirty="0"/>
              <a:t>, zdánlivého a skutečného </a:t>
            </a:r>
            <a:r>
              <a:rPr lang="cs-CZ" b="1" dirty="0"/>
              <a:t>prokvašení</a:t>
            </a:r>
            <a:r>
              <a:rPr lang="cs-CZ" dirty="0"/>
              <a:t> a </a:t>
            </a:r>
            <a:r>
              <a:rPr lang="cs-CZ" b="1" dirty="0"/>
              <a:t>původního extraktu </a:t>
            </a:r>
            <a:r>
              <a:rPr lang="cs-CZ" dirty="0"/>
              <a:t>piva metodou denzitometrickou a NIR a </a:t>
            </a:r>
            <a:r>
              <a:rPr lang="cs-CZ" b="1" dirty="0"/>
              <a:t>energetické hodnoty </a:t>
            </a:r>
            <a:r>
              <a:rPr lang="cs-CZ" dirty="0"/>
              <a:t>– pro vzorky piv a nápojů na bázi piva</a:t>
            </a:r>
          </a:p>
          <a:p>
            <a:pPr marL="0" indent="0" algn="ctr">
              <a:buNone/>
            </a:pPr>
            <a:r>
              <a:rPr lang="cs-CZ" dirty="0"/>
              <a:t>Březnová cena </a:t>
            </a:r>
            <a:r>
              <a:rPr lang="cs-CZ" b="1" dirty="0">
                <a:solidFill>
                  <a:srgbClr val="C00000"/>
                </a:solidFill>
              </a:rPr>
              <a:t>746</a:t>
            </a:r>
            <a:r>
              <a:rPr lang="cs-CZ" dirty="0"/>
              <a:t>,- Kč (+ DPH)  - běžná cena 1066,- Kč (+DPH)</a:t>
            </a:r>
          </a:p>
          <a:p>
            <a:r>
              <a:rPr lang="cs-CZ" sz="2000" i="1" dirty="0"/>
              <a:t>Akreditovaná metoda AZL VÚPS, a.s. (EBC 9.2.1 a 9.4, 9.45, Vyhláška 450/2004 Sb. a její novela 330/2009 Sb. „O označování výživové hodnoty potravin“)</a:t>
            </a:r>
          </a:p>
          <a:p>
            <a:endParaRPr lang="cs-CZ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0FCC2B2D-E984-43BE-B124-28BD804C3ADC}"/>
              </a:ext>
            </a:extLst>
          </p:cNvPr>
          <p:cNvSpPr txBox="1">
            <a:spLocks/>
          </p:cNvSpPr>
          <p:nvPr/>
        </p:nvSpPr>
        <p:spPr>
          <a:xfrm>
            <a:off x="12395882" y="248931"/>
            <a:ext cx="447263" cy="37959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86CB4B4D-7CA3-9044-876B-883B54F8677D}" type="slidenum">
              <a:rPr lang="uk-UA" sz="1800" smtClean="0">
                <a:solidFill>
                  <a:schemeClr val="tx2"/>
                </a:solidFill>
                <a:latin typeface="Tahoma"/>
                <a:cs typeface="Tahoma"/>
              </a:rPr>
              <a:pPr/>
              <a:t>16</a:t>
            </a:fld>
            <a:endParaRPr lang="uk-UA" sz="1800" dirty="0">
              <a:solidFill>
                <a:schemeClr val="tx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84333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 Děkuji za pozornost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17</a:t>
            </a:fld>
            <a:endParaRPr lang="uk-UA" dirty="0"/>
          </a:p>
        </p:txBody>
      </p:sp>
      <p:pic>
        <p:nvPicPr>
          <p:cNvPr id="2052" name="Picture 4" descr="Výsledek obrázku pro pivo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407508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405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397" y="248931"/>
            <a:ext cx="11099800" cy="878550"/>
          </a:xfrm>
        </p:spPr>
        <p:txBody>
          <a:bodyPr/>
          <a:lstStyle/>
          <a:p>
            <a:r>
              <a:rPr lang="cs-CZ" b="1" dirty="0"/>
              <a:t>Chemické složení piva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585788" y="1458097"/>
            <a:ext cx="11099800" cy="7105135"/>
          </a:xfrm>
        </p:spPr>
        <p:txBody>
          <a:bodyPr>
            <a:normAutofit/>
          </a:bodyPr>
          <a:lstStyle/>
          <a:p>
            <a:r>
              <a:rPr lang="cs-CZ" b="1" dirty="0"/>
              <a:t>pivo není čistý roztok – v pivu bylo zjištěno a identifikováno přes 1000 látek</a:t>
            </a:r>
          </a:p>
          <a:p>
            <a:pPr lvl="1"/>
            <a:r>
              <a:rPr lang="cs-CZ" b="1" dirty="0"/>
              <a:t>disperzní soustava </a:t>
            </a:r>
          </a:p>
          <a:p>
            <a:pPr lvl="1"/>
            <a:r>
              <a:rPr lang="cs-CZ" b="1" dirty="0"/>
              <a:t>obsahuje makromolekulární látky ve formě koloidního roztoku</a:t>
            </a:r>
          </a:p>
          <a:p>
            <a:r>
              <a:rPr lang="cs-CZ" b="1" dirty="0"/>
              <a:t>chemické složení piva se mění v širokém rozmezí podle jeho typu</a:t>
            </a:r>
          </a:p>
          <a:p>
            <a:r>
              <a:rPr lang="cs-CZ" b="1" dirty="0"/>
              <a:t>může ale docházet k mírnému kolísání i v rámci jednoho typu piva</a:t>
            </a:r>
          </a:p>
          <a:p>
            <a:r>
              <a:rPr lang="cs-CZ" b="1" dirty="0"/>
              <a:t>látky pocházejí</a:t>
            </a:r>
          </a:p>
          <a:p>
            <a:pPr lvl="1"/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ze surovin (slad, chmel, voda)</a:t>
            </a:r>
          </a:p>
          <a:p>
            <a:pPr lvl="1"/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z chemických a biochemických změn </a:t>
            </a:r>
          </a:p>
          <a:p>
            <a:pPr lvl="2"/>
            <a:r>
              <a:rPr lang="cs-CZ" b="1" dirty="0"/>
              <a:t>při sladování </a:t>
            </a:r>
          </a:p>
          <a:p>
            <a:pPr lvl="2"/>
            <a:r>
              <a:rPr lang="cs-CZ" b="1" dirty="0"/>
              <a:t>rmutování  </a:t>
            </a:r>
          </a:p>
          <a:p>
            <a:pPr lvl="2"/>
            <a:r>
              <a:rPr lang="cs-CZ" b="1" dirty="0"/>
              <a:t>kvašení (nejvíce)</a:t>
            </a:r>
          </a:p>
          <a:p>
            <a:pPr marL="4445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9790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Chemické složení piva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25984246"/>
              </p:ext>
            </p:extLst>
          </p:nvPr>
        </p:nvGraphicFramePr>
        <p:xfrm>
          <a:off x="585788" y="1959346"/>
          <a:ext cx="11099800" cy="61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8171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Chemické složení piva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53193228"/>
              </p:ext>
            </p:extLst>
          </p:nvPr>
        </p:nvGraphicFramePr>
        <p:xfrm>
          <a:off x="585788" y="1958975"/>
          <a:ext cx="11099800" cy="611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6769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5788" y="259615"/>
            <a:ext cx="11099800" cy="878550"/>
          </a:xfrm>
        </p:spPr>
        <p:txBody>
          <a:bodyPr/>
          <a:lstStyle/>
          <a:p>
            <a:r>
              <a:rPr lang="cs-CZ" b="1" dirty="0"/>
              <a:t>Anorganické látky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0"/>
          </p:nvPr>
        </p:nvSpPr>
        <p:spPr>
          <a:xfrm>
            <a:off x="585788" y="1396314"/>
            <a:ext cx="11099800" cy="6682844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voda</a:t>
            </a:r>
            <a:r>
              <a:rPr lang="cs-CZ" sz="2400" b="1" dirty="0"/>
              <a:t> - podle koncentrace původní mladiny (asi 88 – 96 %)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alkohol</a:t>
            </a:r>
            <a:r>
              <a:rPr lang="cs-CZ" sz="2400" b="1" dirty="0"/>
              <a:t> (</a:t>
            </a:r>
            <a:r>
              <a:rPr lang="cs-CZ" sz="2400" b="1" dirty="0" err="1"/>
              <a:t>obj</a:t>
            </a:r>
            <a:r>
              <a:rPr lang="cs-CZ" sz="2400" b="1" dirty="0"/>
              <a:t>.)</a:t>
            </a:r>
          </a:p>
          <a:p>
            <a:pPr lvl="1"/>
            <a:r>
              <a:rPr lang="cs-CZ" sz="2400" b="1" dirty="0"/>
              <a:t>běžná piva asi 4 - 5 % 	</a:t>
            </a:r>
          </a:p>
          <a:p>
            <a:pPr lvl="1"/>
            <a:r>
              <a:rPr lang="cs-CZ" sz="2400" b="1" dirty="0"/>
              <a:t>nealka do 0,5 %</a:t>
            </a:r>
          </a:p>
          <a:p>
            <a:pPr lvl="1"/>
            <a:r>
              <a:rPr lang="cs-CZ" sz="2400" b="1" dirty="0"/>
              <a:t>speciály až 8 %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oxid uhličitý </a:t>
            </a:r>
            <a:r>
              <a:rPr lang="cs-CZ" sz="2400" b="1" dirty="0"/>
              <a:t>– asi 5 g/l  (= 0,50 % hm)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minerální látky</a:t>
            </a:r>
          </a:p>
          <a:p>
            <a:pPr lvl="1"/>
            <a:r>
              <a:rPr lang="cs-CZ" sz="2400" b="1" dirty="0"/>
              <a:t>kovy: Na, K, Ca, Mg, </a:t>
            </a:r>
            <a:r>
              <a:rPr lang="cs-CZ" sz="2400" b="1" dirty="0" err="1"/>
              <a:t>Mn</a:t>
            </a:r>
            <a:r>
              <a:rPr lang="cs-CZ" sz="2400" b="1" dirty="0"/>
              <a:t>, </a:t>
            </a:r>
            <a:r>
              <a:rPr lang="cs-CZ" sz="2400" b="1" dirty="0" err="1"/>
              <a:t>Fe</a:t>
            </a:r>
            <a:r>
              <a:rPr lang="cs-CZ" sz="2400" b="1" dirty="0"/>
              <a:t>, </a:t>
            </a:r>
            <a:r>
              <a:rPr lang="cs-CZ" sz="2400" b="1" dirty="0" err="1"/>
              <a:t>Cu</a:t>
            </a:r>
            <a:r>
              <a:rPr lang="cs-CZ" sz="2400" b="1" dirty="0"/>
              <a:t>, Al</a:t>
            </a:r>
          </a:p>
          <a:p>
            <a:pPr lvl="1"/>
            <a:r>
              <a:rPr lang="cs-CZ" sz="2400" b="1" dirty="0"/>
              <a:t>anionty: fosforečnany, chloridy, sírany, dusičnany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oxid siřičitý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kyslík 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(mělo by ho být co nejméně)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316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267E1-60B8-4B02-AF01-E91766AE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Organické látky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951CB3-E636-4F3C-B6F0-B01B24287E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15E948-7481-44EA-B1D1-F5E1D62D7C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Těkavé složky</a:t>
            </a:r>
          </a:p>
          <a:p>
            <a:pPr lvl="1"/>
            <a:r>
              <a:rPr lang="cs-CZ" sz="2400" b="1" dirty="0"/>
              <a:t>alkohol, estery, vyšší alkoholy</a:t>
            </a:r>
          </a:p>
          <a:p>
            <a:pPr lvl="0"/>
            <a:r>
              <a:rPr lang="cs-CZ" sz="2400" b="1" dirty="0">
                <a:solidFill>
                  <a:srgbClr val="FF0000"/>
                </a:solidFill>
              </a:rPr>
              <a:t>Netěkavé složky </a:t>
            </a:r>
            <a:endParaRPr lang="cs-CZ" sz="2400" b="1" dirty="0"/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cs-CZ" sz="2400" b="1" dirty="0"/>
              <a:t>nižší MH - cukry, aminokyseliny, organické kyseliny, nukleotidy, jednoduché fenolické látky, hořké kyseliny, aminy, volné mastné kyseliny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cs-CZ" sz="2400" b="1" dirty="0"/>
              <a:t>vyšší MH – makromolekuly – dextriny, neškrobové sacharidy, (beta-</a:t>
            </a:r>
            <a:r>
              <a:rPr lang="cs-CZ" sz="2400" b="1" dirty="0" err="1"/>
              <a:t>glukany</a:t>
            </a:r>
            <a:r>
              <a:rPr lang="cs-CZ" sz="2400" b="1" dirty="0"/>
              <a:t>, </a:t>
            </a:r>
            <a:r>
              <a:rPr lang="cs-CZ" sz="2400" b="1" dirty="0" err="1"/>
              <a:t>arabinoxylany</a:t>
            </a:r>
            <a:r>
              <a:rPr lang="cs-CZ" sz="2400" b="1" dirty="0"/>
              <a:t>), bílkoviny, polyfenoly, mono-, di- a triglyceridy, fosfolipidy, nukleové kyseliny, vitamíny</a:t>
            </a:r>
          </a:p>
          <a:p>
            <a:pPr lvl="0"/>
            <a:r>
              <a:rPr lang="cs-CZ" sz="2400" b="1" dirty="0">
                <a:solidFill>
                  <a:srgbClr val="FF0000"/>
                </a:solidFill>
              </a:rPr>
              <a:t>Další minoritní složky</a:t>
            </a:r>
          </a:p>
          <a:p>
            <a:pPr lvl="1">
              <a:lnSpc>
                <a:spcPct val="160000"/>
              </a:lnSpc>
              <a:spcBef>
                <a:spcPts val="600"/>
              </a:spcBef>
            </a:pPr>
            <a:r>
              <a:rPr lang="cs-CZ" sz="2400" b="1" dirty="0"/>
              <a:t>karbonylové látky (aldehydy, ketony), sirné sloučeniny, heterocyklické sloučeniny, chmelové silice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2605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21548" y="274741"/>
            <a:ext cx="11921067" cy="819573"/>
          </a:xfrm>
        </p:spPr>
        <p:txBody>
          <a:bodyPr/>
          <a:lstStyle/>
          <a:p>
            <a:pPr eaLnBrk="1" hangingPunct="1"/>
            <a:r>
              <a:rPr lang="cs-CZ" altLang="cs-CZ" b="1" dirty="0"/>
              <a:t>Složení extraktu piva</a:t>
            </a:r>
          </a:p>
        </p:txBody>
      </p:sp>
      <p:sp>
        <p:nvSpPr>
          <p:cNvPr id="11267" name="Zástupný symbol pro obsah 5"/>
          <p:cNvSpPr>
            <a:spLocks noGrp="1"/>
          </p:cNvSpPr>
          <p:nvPr>
            <p:ph idx="4294967295"/>
          </p:nvPr>
        </p:nvSpPr>
        <p:spPr>
          <a:xfrm>
            <a:off x="6911059" y="1291450"/>
            <a:ext cx="5531556" cy="737390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Škrobové sacharidy</a:t>
            </a:r>
          </a:p>
          <a:p>
            <a:pPr eaLnBrk="1" hangingPunct="1"/>
            <a:r>
              <a:rPr lang="cs-CZ" altLang="cs-CZ" sz="2844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celkem tvoří asi 90 % extraktu piva</a:t>
            </a:r>
          </a:p>
          <a:p>
            <a:pPr lvl="1" eaLnBrk="1" hangingPunct="1"/>
            <a:r>
              <a:rPr lang="cs-CZ" altLang="cs-CZ" sz="256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zkvasitelné </a:t>
            </a:r>
            <a:r>
              <a:rPr lang="cs-CZ" altLang="cs-CZ" sz="256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256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maltosa</a:t>
            </a:r>
            <a:r>
              <a:rPr lang="cs-CZ" altLang="cs-CZ" sz="256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altLang="cs-CZ" sz="256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maltotriosa</a:t>
            </a:r>
            <a:r>
              <a:rPr lang="cs-CZ" altLang="cs-CZ" sz="256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altLang="cs-CZ" sz="256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sacharosa</a:t>
            </a:r>
            <a:r>
              <a:rPr lang="cs-CZ" altLang="cs-CZ" sz="256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glukosa, </a:t>
            </a:r>
            <a:r>
              <a:rPr lang="cs-CZ" altLang="cs-CZ" sz="256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fruktosa</a:t>
            </a:r>
            <a:r>
              <a:rPr lang="cs-CZ" altLang="cs-CZ" sz="256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 eaLnBrk="1" hangingPunct="1"/>
            <a:r>
              <a:rPr lang="cs-CZ" altLang="cs-CZ" sz="256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nezkvasitelné oligosacharidy </a:t>
            </a:r>
            <a:r>
              <a:rPr lang="cs-CZ" altLang="cs-CZ" sz="227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mohou se podílet i </a:t>
            </a:r>
            <a:br>
              <a:rPr lang="cs-CZ" altLang="cs-CZ" sz="227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altLang="cs-CZ" sz="227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chladovém zákalu</a:t>
            </a:r>
          </a:p>
          <a:p>
            <a:pPr lvl="1" eaLnBrk="1" hangingPunct="1"/>
            <a:r>
              <a:rPr lang="cs-CZ" altLang="cs-CZ" sz="256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dextriny (nezkvasitelné)  </a:t>
            </a:r>
            <a:br>
              <a:rPr lang="cs-CZ" altLang="cs-CZ" sz="256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altLang="cs-CZ" sz="227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mohou se podílet i na permanentním zákalu</a:t>
            </a:r>
            <a:br>
              <a:rPr lang="cs-CZ" altLang="cs-CZ" sz="199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cs-CZ" altLang="cs-CZ" sz="199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015350"/>
              </p:ext>
            </p:extLst>
          </p:nvPr>
        </p:nvGraphicFramePr>
        <p:xfrm>
          <a:off x="489499" y="2672391"/>
          <a:ext cx="6502400" cy="411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1653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62187" y="677334"/>
            <a:ext cx="11921067" cy="733778"/>
          </a:xfrm>
        </p:spPr>
        <p:txBody>
          <a:bodyPr/>
          <a:lstStyle/>
          <a:p>
            <a:pPr eaLnBrk="1" hangingPunct="1"/>
            <a:r>
              <a:rPr lang="cs-CZ" altLang="cs-CZ" b="1" dirty="0"/>
              <a:t>Stanovení původního extraktu piva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0587" y="1907823"/>
            <a:ext cx="7988018" cy="3251200"/>
          </a:xfrm>
        </p:spPr>
        <p:txBody>
          <a:bodyPr/>
          <a:lstStyle/>
          <a:p>
            <a:pPr eaLnBrk="1" hangingPunct="1"/>
            <a:r>
              <a:rPr lang="cs-CZ" altLang="cs-CZ" sz="2844" b="1" dirty="0" err="1">
                <a:solidFill>
                  <a:schemeClr val="accent2"/>
                </a:solidFill>
              </a:rPr>
              <a:t>atenuace</a:t>
            </a:r>
            <a:r>
              <a:rPr lang="cs-CZ" altLang="cs-CZ" sz="2844" b="1" dirty="0">
                <a:solidFill>
                  <a:schemeClr val="accent2"/>
                </a:solidFill>
              </a:rPr>
              <a:t>:</a:t>
            </a:r>
            <a:r>
              <a:rPr lang="cs-CZ" altLang="cs-CZ" sz="2844" b="1" dirty="0"/>
              <a:t> pokles měrné hmotnosti roztoku během kvasícího procesu</a:t>
            </a:r>
          </a:p>
          <a:p>
            <a:pPr eaLnBrk="1" hangingPunct="1"/>
            <a:r>
              <a:rPr lang="cs-CZ" altLang="cs-CZ" sz="2844" b="1" dirty="0"/>
              <a:t>základní látkovou bilanci </a:t>
            </a:r>
            <a:r>
              <a:rPr lang="cs-CZ" altLang="cs-CZ" sz="2844" b="1" dirty="0" err="1"/>
              <a:t>atenuace</a:t>
            </a:r>
            <a:r>
              <a:rPr lang="cs-CZ" altLang="cs-CZ" sz="2844" b="1" dirty="0"/>
              <a:t> odvodil </a:t>
            </a:r>
            <a:r>
              <a:rPr lang="cs-CZ" altLang="cs-CZ" sz="2844" b="1" dirty="0" err="1">
                <a:solidFill>
                  <a:schemeClr val="accent2"/>
                </a:solidFill>
              </a:rPr>
              <a:t>Balling</a:t>
            </a:r>
            <a:r>
              <a:rPr lang="cs-CZ" altLang="cs-CZ" sz="2844" b="1" dirty="0"/>
              <a:t> ze sumární rovnice ethanolového kvašení (1. pol. 19. stol):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851188" y="5320935"/>
            <a:ext cx="6889707" cy="2827470"/>
          </a:xfrm>
          <a:ln w="19050" cap="flat" algn="ctr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4000" b="1" dirty="0">
                <a:solidFill>
                  <a:srgbClr val="503500"/>
                </a:solidFill>
              </a:rPr>
              <a:t>C</a:t>
            </a:r>
            <a:r>
              <a:rPr lang="cs-CZ" altLang="cs-CZ" sz="4000" b="1" baseline="-25000" dirty="0">
                <a:solidFill>
                  <a:srgbClr val="503500"/>
                </a:solidFill>
              </a:rPr>
              <a:t>6</a:t>
            </a:r>
            <a:r>
              <a:rPr lang="cs-CZ" altLang="cs-CZ" sz="4000" b="1" dirty="0">
                <a:solidFill>
                  <a:srgbClr val="503500"/>
                </a:solidFill>
              </a:rPr>
              <a:t>H</a:t>
            </a:r>
            <a:r>
              <a:rPr lang="cs-CZ" altLang="cs-CZ" sz="4000" b="1" baseline="-25000" dirty="0">
                <a:solidFill>
                  <a:srgbClr val="503500"/>
                </a:solidFill>
              </a:rPr>
              <a:t>12</a:t>
            </a:r>
            <a:r>
              <a:rPr lang="cs-CZ" altLang="cs-CZ" sz="4000" b="1" dirty="0">
                <a:solidFill>
                  <a:srgbClr val="503500"/>
                </a:solidFill>
              </a:rPr>
              <a:t>O</a:t>
            </a:r>
            <a:r>
              <a:rPr lang="cs-CZ" altLang="cs-CZ" sz="4000" b="1" baseline="-25000" dirty="0">
                <a:solidFill>
                  <a:srgbClr val="503500"/>
                </a:solidFill>
              </a:rPr>
              <a:t>6</a:t>
            </a:r>
            <a:r>
              <a:rPr lang="cs-CZ" altLang="cs-CZ" sz="4000" b="1" dirty="0">
                <a:solidFill>
                  <a:srgbClr val="503500"/>
                </a:solidFill>
              </a:rPr>
              <a:t>               2 C</a:t>
            </a:r>
            <a:r>
              <a:rPr lang="cs-CZ" altLang="cs-CZ" sz="4000" b="1" baseline="-25000" dirty="0">
                <a:solidFill>
                  <a:srgbClr val="503500"/>
                </a:solidFill>
              </a:rPr>
              <a:t>2</a:t>
            </a:r>
            <a:r>
              <a:rPr lang="cs-CZ" altLang="cs-CZ" sz="4000" b="1" dirty="0">
                <a:solidFill>
                  <a:srgbClr val="503500"/>
                </a:solidFill>
              </a:rPr>
              <a:t>H</a:t>
            </a:r>
            <a:r>
              <a:rPr lang="cs-CZ" altLang="cs-CZ" sz="4000" b="1" baseline="-25000" dirty="0">
                <a:solidFill>
                  <a:srgbClr val="503500"/>
                </a:solidFill>
              </a:rPr>
              <a:t>5</a:t>
            </a:r>
            <a:r>
              <a:rPr lang="cs-CZ" altLang="cs-CZ" sz="4000" b="1" dirty="0">
                <a:solidFill>
                  <a:srgbClr val="503500"/>
                </a:solidFill>
              </a:rPr>
              <a:t>OH  + 2 CO</a:t>
            </a:r>
            <a:r>
              <a:rPr lang="cs-CZ" altLang="cs-CZ" sz="4000" b="1" baseline="-25000" dirty="0">
                <a:solidFill>
                  <a:srgbClr val="503500"/>
                </a:solidFill>
              </a:rPr>
              <a:t>2</a:t>
            </a:r>
            <a:r>
              <a:rPr lang="cs-CZ" altLang="cs-CZ" sz="4000" b="1" dirty="0">
                <a:solidFill>
                  <a:srgbClr val="503500"/>
                </a:solidFill>
              </a:rPr>
              <a:t> + energie</a:t>
            </a:r>
            <a:r>
              <a:rPr lang="cs-CZ" altLang="cs-CZ" sz="4000" b="1" dirty="0"/>
              <a:t>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 100 g extraktu vzniká: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4000" b="1" dirty="0">
                <a:solidFill>
                  <a:srgbClr val="503500"/>
                </a:solidFill>
              </a:rPr>
              <a:t>48 g </a:t>
            </a:r>
            <a:r>
              <a:rPr lang="cs-CZ" altLang="cs-CZ" sz="4000" b="1" dirty="0" err="1">
                <a:solidFill>
                  <a:srgbClr val="503500"/>
                </a:solidFill>
              </a:rPr>
              <a:t>ethanolu</a:t>
            </a:r>
            <a:r>
              <a:rPr lang="cs-CZ" altLang="cs-CZ" sz="4000" b="1" dirty="0">
                <a:solidFill>
                  <a:srgbClr val="503500"/>
                </a:solidFill>
              </a:rPr>
              <a:t> + 46 g CO</a:t>
            </a:r>
            <a:r>
              <a:rPr lang="cs-CZ" altLang="cs-CZ" sz="4000" b="1" baseline="-25000" dirty="0">
                <a:solidFill>
                  <a:srgbClr val="503500"/>
                </a:solidFill>
              </a:rPr>
              <a:t>2 </a:t>
            </a:r>
            <a:r>
              <a:rPr lang="cs-CZ" altLang="cs-CZ" sz="4000" b="1" dirty="0">
                <a:solidFill>
                  <a:srgbClr val="503500"/>
                </a:solidFill>
              </a:rPr>
              <a:t>+ 5 g sušiny kvasnic</a:t>
            </a:r>
            <a:r>
              <a:rPr lang="cs-CZ" altLang="cs-CZ" sz="4000" dirty="0"/>
              <a:t>,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4000" b="1" dirty="0">
              <a:solidFill>
                <a:srgbClr val="503500"/>
              </a:solidFill>
            </a:endParaRPr>
          </a:p>
          <a:p>
            <a:pPr eaLnBrk="1" hangingPunct="1"/>
            <a:r>
              <a:rPr lang="cs-CZ" altLang="cs-CZ" sz="5600" b="1" dirty="0">
                <a:solidFill>
                  <a:srgbClr val="503500"/>
                </a:solidFill>
              </a:rPr>
              <a:t>odtud odvozen </a:t>
            </a:r>
            <a:r>
              <a:rPr lang="cs-CZ" altLang="cs-CZ" sz="5600" b="1" dirty="0" err="1">
                <a:solidFill>
                  <a:schemeClr val="accent2"/>
                </a:solidFill>
              </a:rPr>
              <a:t>Ballingův</a:t>
            </a:r>
            <a:r>
              <a:rPr lang="cs-CZ" altLang="cs-CZ" sz="5600" b="1" dirty="0">
                <a:solidFill>
                  <a:schemeClr val="accent2"/>
                </a:solidFill>
              </a:rPr>
              <a:t> vzorec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44" b="1" dirty="0">
              <a:solidFill>
                <a:srgbClr val="5035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44" b="1" dirty="0"/>
          </a:p>
          <a:p>
            <a:pPr eaLnBrk="1" hangingPunct="1"/>
            <a:endParaRPr lang="cs-CZ" altLang="cs-CZ" sz="2844" dirty="0"/>
          </a:p>
          <a:p>
            <a:pPr eaLnBrk="1" hangingPunct="1"/>
            <a:endParaRPr lang="cs-CZ" altLang="cs-CZ" sz="2560" dirty="0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2259396" y="5490916"/>
            <a:ext cx="71571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512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F7AEC5-B16B-4754-BFA2-38591E7CDB70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r="10268"/>
          <a:stretch/>
        </p:blipFill>
        <p:spPr>
          <a:xfrm>
            <a:off x="8131494" y="4297631"/>
            <a:ext cx="2585812" cy="43225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02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487" y="945103"/>
            <a:ext cx="2821026" cy="37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9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2187" y="575735"/>
            <a:ext cx="11921067" cy="733777"/>
          </a:xfrm>
        </p:spPr>
        <p:txBody>
          <a:bodyPr/>
          <a:lstStyle/>
          <a:p>
            <a:pPr eaLnBrk="1" hangingPunct="1"/>
            <a:r>
              <a:rPr lang="cs-CZ" altLang="cs-CZ" b="1" dirty="0"/>
              <a:t>Stanovení původního extraktu piva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89281" y="1907823"/>
            <a:ext cx="11367910" cy="686138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altLang="cs-CZ" sz="2844" b="1" dirty="0"/>
              <a:t>část živin se spotřebuje na pomnožení kvasinek a </a:t>
            </a:r>
            <a:br>
              <a:rPr lang="cs-CZ" altLang="cs-CZ" sz="2844" b="1" dirty="0"/>
            </a:br>
            <a:r>
              <a:rPr lang="cs-CZ" altLang="cs-CZ" sz="2844" b="1" dirty="0"/>
              <a:t>na tvorbu dalších těkavých látek </a:t>
            </a:r>
          </a:p>
          <a:p>
            <a:pPr eaLnBrk="1" hangingPunct="1"/>
            <a:r>
              <a:rPr lang="cs-CZ" altLang="cs-CZ" sz="2844" b="1" dirty="0"/>
              <a:t>kvašení je však ovlivněno mnoha dalšími faktory </a:t>
            </a:r>
            <a:r>
              <a:rPr lang="cs-CZ" altLang="cs-CZ" sz="2844" b="1" dirty="0">
                <a:solidFill>
                  <a:schemeClr val="accent2"/>
                </a:solidFill>
              </a:rPr>
              <a:t>(koncentrace, teplota, provzdušnění mladiny, doba kvašení, hodnota konečného prokvašení),</a:t>
            </a:r>
            <a:r>
              <a:rPr lang="cs-CZ" altLang="cs-CZ" sz="2844" b="1" dirty="0"/>
              <a:t> </a:t>
            </a:r>
            <a:br>
              <a:rPr lang="cs-CZ" altLang="cs-CZ" sz="2844" b="1" dirty="0"/>
            </a:br>
            <a:r>
              <a:rPr lang="cs-CZ" altLang="cs-CZ" sz="2844" b="1" dirty="0"/>
              <a:t>které mají vliv na výsledek</a:t>
            </a:r>
          </a:p>
          <a:p>
            <a:pPr eaLnBrk="1" hangingPunct="1"/>
            <a:r>
              <a:rPr lang="cs-CZ" altLang="cs-CZ" sz="2844" b="1" dirty="0"/>
              <a:t>z hlediska jednotnosti výpočtu byl tento vzorec inkorporován do autorizovaných metodik EBC, ASBC, MEBAK, ČSN (prakticky po celém světě) </a:t>
            </a:r>
          </a:p>
          <a:p>
            <a:pPr eaLnBrk="1" hangingPunct="1"/>
            <a:r>
              <a:rPr lang="cs-CZ" altLang="cs-CZ" sz="2844" b="1" dirty="0"/>
              <a:t>vypočítaný </a:t>
            </a:r>
            <a:r>
              <a:rPr lang="cs-CZ" altLang="cs-CZ" sz="2844" b="1" dirty="0">
                <a:solidFill>
                  <a:schemeClr val="accent2"/>
                </a:solidFill>
              </a:rPr>
              <a:t>původní extrakt</a:t>
            </a:r>
            <a:r>
              <a:rPr lang="cs-CZ" altLang="cs-CZ" sz="2844" b="1" dirty="0"/>
              <a:t> je důležitým analytickým parametrem piva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168994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ahoma"/>
        <a:ea typeface="Tahoma"/>
        <a:cs typeface="Tahoma"/>
      </a:majorFont>
      <a:minorFont>
        <a:latin typeface="Tahoma"/>
        <a:ea typeface="Tahoma"/>
        <a:cs typeface="Taho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ups 5">
    <a:dk1>
      <a:srgbClr val="000000"/>
    </a:dk1>
    <a:lt1>
      <a:srgbClr val="FFFFFF"/>
    </a:lt1>
    <a:dk2>
      <a:srgbClr val="006F37"/>
    </a:dk2>
    <a:lt2>
      <a:srgbClr val="021B02"/>
    </a:lt2>
    <a:accent1>
      <a:srgbClr val="BED8B5"/>
    </a:accent1>
    <a:accent2>
      <a:srgbClr val="F6A600"/>
    </a:accent2>
    <a:accent3>
      <a:srgbClr val="FFFFFF"/>
    </a:accent3>
    <a:accent4>
      <a:srgbClr val="000000"/>
    </a:accent4>
    <a:accent5>
      <a:srgbClr val="DBE9D7"/>
    </a:accent5>
    <a:accent6>
      <a:srgbClr val="DF9600"/>
    </a:accent6>
    <a:hlink>
      <a:srgbClr val="F41400"/>
    </a:hlink>
    <a:folHlink>
      <a:srgbClr val="FFCC00"/>
    </a:folHlink>
  </a:clrScheme>
  <a:fontScheme name="vups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11773</TotalTime>
  <Words>791</Words>
  <Application>Microsoft Office PowerPoint</Application>
  <PresentationFormat>Vlastní</PresentationFormat>
  <Paragraphs>179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Helvetica Light</vt:lpstr>
      <vt:lpstr>Helvetica Neue</vt:lpstr>
      <vt:lpstr>Tahoma</vt:lpstr>
      <vt:lpstr>Wingdings</vt:lpstr>
      <vt:lpstr>White</vt:lpstr>
      <vt:lpstr>1_White</vt:lpstr>
      <vt:lpstr>Extrakt piva</vt:lpstr>
      <vt:lpstr>Chemické složení piva</vt:lpstr>
      <vt:lpstr>Chemické složení piva</vt:lpstr>
      <vt:lpstr>Chemické složení piva</vt:lpstr>
      <vt:lpstr>Anorganické látky</vt:lpstr>
      <vt:lpstr>Organické látky</vt:lpstr>
      <vt:lpstr>Složení extraktu piva</vt:lpstr>
      <vt:lpstr>Stanovení původního extraktu piva</vt:lpstr>
      <vt:lpstr>Stanovení původního extraktu piva</vt:lpstr>
      <vt:lpstr>Ballingův vzorec - pro výpočet extraktu původní mladiny</vt:lpstr>
      <vt:lpstr>Stanovení původního extraktu</vt:lpstr>
      <vt:lpstr>Stanovení původního extraktu</vt:lpstr>
      <vt:lpstr>Analytické charakteristiky piva</vt:lpstr>
      <vt:lpstr>Příspěvek složek piva k celkové energetické hodnotě piva</vt:lpstr>
      <vt:lpstr>Proč je důležité znát SPRÁVNOU hodnotu extraktu? </vt:lpstr>
      <vt:lpstr>Prezentace aplikace PowerPoint</vt:lpstr>
      <vt:lpstr>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Charakteristika kmenů izolovaných z kefírových zrna jejich využití pro výrobu fermentovaných pivních nápojůz netradičních obilovin</dc:title>
  <dc:creator>mikyska</dc:creator>
  <cp:lastModifiedBy>olsovska</cp:lastModifiedBy>
  <cp:revision>379</cp:revision>
  <dcterms:modified xsi:type="dcterms:W3CDTF">2018-03-09T09:59:11Z</dcterms:modified>
</cp:coreProperties>
</file>