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 b="def" i="def"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 b="def" i="def"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 b="def" i="def"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"/>
          </p:nvPr>
        </p:nvSpPr>
        <p:spPr>
          <a:xfrm>
            <a:off x="685800" y="3786737"/>
            <a:ext cx="7772400" cy="1046404"/>
          </a:xfrm>
          <a:prstGeom prst="rect">
            <a:avLst/>
          </a:prstGeom>
        </p:spPr>
        <p:txBody>
          <a:bodyPr/>
          <a:lstStyle>
            <a:lvl1pPr marL="228600" indent="0" algn="ct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228600" indent="457200" algn="ct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228600" indent="914400" algn="ct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228600" indent="1371600" algn="ct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228600" indent="1828800" algn="ct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685800" y="2111123"/>
            <a:ext cx="7772400" cy="1546504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0" name="Shape 30"/>
          <p:cNvSpPr/>
          <p:nvPr>
            <p:ph type="body" sz="half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Shape 31"/>
          <p:cNvSpPr/>
          <p:nvPr>
            <p:ph type="body" sz="half" idx="13"/>
          </p:nvPr>
        </p:nvSpPr>
        <p:spPr>
          <a:xfrm>
            <a:off x="4692272" y="1600199"/>
            <a:ext cx="3994504" cy="49677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body" sz="quarter" idx="1"/>
          </p:nvPr>
        </p:nvSpPr>
        <p:spPr>
          <a:xfrm>
            <a:off x="457200" y="5875077"/>
            <a:ext cx="8229600" cy="692704"/>
          </a:xfrm>
          <a:prstGeom prst="rect">
            <a:avLst/>
          </a:prstGeom>
        </p:spPr>
        <p:txBody>
          <a:bodyPr/>
          <a:lstStyle>
            <a:lvl1pPr indent="-342900" algn="ctr">
              <a:buSzPts val="1800"/>
              <a:defRPr sz="1800"/>
            </a:lvl1pPr>
            <a:lvl2pPr indent="-342900" algn="ctr">
              <a:buSzPts val="1800"/>
              <a:defRPr sz="1800"/>
            </a:lvl2pPr>
            <a:lvl3pPr indent="-342900" algn="ctr">
              <a:buSzPts val="1800"/>
              <a:defRPr sz="1800"/>
            </a:lvl3pPr>
            <a:lvl4pPr indent="-342900" algn="ctr">
              <a:buSzPts val="1800"/>
              <a:defRPr sz="1800"/>
            </a:lvl4pPr>
            <a:lvl5pPr indent="-342900" algn="ctr">
              <a:buSzPts val="1800"/>
              <a:defRPr sz="1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0000">
              <a:srgbClr val="FFFFFF"/>
            </a:gs>
            <a:gs pos="100000">
              <a:srgbClr val="CCCCCC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5"/>
            <a:ext cx="8229600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79584" y="6224243"/>
            <a:ext cx="273617" cy="26421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o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3716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▪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8288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860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o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7432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▪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2004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576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o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114800" marR="0" indent="-419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3000"/>
        <a:buFont typeface="Arial"/>
        <a:buChar char="▪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subTitle" sz="half" idx="1"/>
          </p:nvPr>
        </p:nvSpPr>
        <p:spPr>
          <a:xfrm>
            <a:off x="815375" y="4611049"/>
            <a:ext cx="7772401" cy="1689601"/>
          </a:xfrm>
          <a:prstGeom prst="rect">
            <a:avLst/>
          </a:prstGeom>
        </p:spPr>
        <p:txBody>
          <a:bodyPr/>
          <a:lstStyle/>
          <a:p>
            <a:pPr mar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POZITIVNÍ INFORMACE Z ČESKÝCH REGIONŮ</a:t>
            </a:r>
          </a:p>
          <a:p>
            <a:pPr marL="0">
              <a:defRPr>
                <a:solidFill>
                  <a:srgbClr val="000000"/>
                </a:solidFill>
              </a:defRPr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VYSÍLÁME UŽ 6 LET</a:t>
            </a:r>
            <a:r>
              <a:rPr b="1"/>
              <a:t> </a:t>
            </a:r>
          </a:p>
        </p:txBody>
      </p:sp>
      <p:pic>
        <p:nvPicPr>
          <p:cNvPr id="6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1772" y="1134897"/>
            <a:ext cx="3500477" cy="1934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>
            <p:ph type="body" idx="1"/>
          </p:nvPr>
        </p:nvSpPr>
        <p:spPr>
          <a:xfrm>
            <a:off x="641125" y="2062200"/>
            <a:ext cx="8159699" cy="4322701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CYKLUS 80 LET VSETÍNSKÉHO HOKEJE</a:t>
            </a:r>
          </a:p>
          <a:p>
            <a:pPr marL="0" indent="0">
              <a:lnSpc>
                <a:spcPct val="150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CYKLUS 100 LET ČS. LETECTVA</a:t>
            </a:r>
          </a:p>
          <a:p>
            <a:pPr marL="0" indent="0">
              <a:lnSpc>
                <a:spcPct val="150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AUTOBUSEM NA VÝLET (DALŠÍ DÍLY)</a:t>
            </a:r>
          </a:p>
          <a:p>
            <a:pPr marL="0" indent="0">
              <a:lnSpc>
                <a:spcPct val="150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NA KOLE ZA BAŤOU (U PŘÍLEŽITOSTI 120 LET OD NAROZENÍ J.A. BATI)</a:t>
            </a:r>
          </a:p>
          <a:p>
            <a:pPr marL="0" indent="0">
              <a:lnSpc>
                <a:spcPct val="150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OSVĚTOVÝ CYKLUS SPĚCHEJ POMALU! (VE SPOLUPRÁCI S FZŠ)</a:t>
            </a:r>
          </a:p>
        </p:txBody>
      </p:sp>
      <p:sp>
        <p:nvSpPr>
          <p:cNvPr id="110" name="Shape 110"/>
          <p:cNvSpPr/>
          <p:nvPr>
            <p:ph type="title"/>
          </p:nvPr>
        </p:nvSpPr>
        <p:spPr>
          <a:xfrm>
            <a:off x="282099" y="1249768"/>
            <a:ext cx="8229601" cy="4986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PŘIPRAVUJEME</a:t>
            </a:r>
          </a:p>
        </p:txBody>
      </p:sp>
      <p:pic>
        <p:nvPicPr>
          <p:cNvPr id="11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>
            <p:ph type="body" sz="half" idx="1"/>
          </p:nvPr>
        </p:nvSpPr>
        <p:spPr>
          <a:xfrm>
            <a:off x="457200" y="4790175"/>
            <a:ext cx="8229600" cy="177780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Ing. Eva Stejskalová</a:t>
            </a:r>
          </a:p>
          <a:p>
            <a:pPr marL="0" indent="0"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Regionální televize CZ s.r.o.</a:t>
            </a:r>
          </a:p>
          <a:p>
            <a:pPr marL="0" indent="0"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jednatelka</a:t>
            </a:r>
          </a:p>
          <a:p>
            <a:pPr marL="0" indent="0"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tel.: 602 458 217 </a:t>
            </a:r>
          </a:p>
        </p:txBody>
      </p:sp>
      <p:pic>
        <p:nvPicPr>
          <p:cNvPr id="11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7299" y="1475600"/>
            <a:ext cx="3481850" cy="3021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body" idx="1"/>
          </p:nvPr>
        </p:nvSpPr>
        <p:spPr>
          <a:xfrm>
            <a:off x="274575" y="1891197"/>
            <a:ext cx="8686801" cy="4671002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jsme jedinou celoplošnou televizí plně zaměřenou na dění v regionech</a:t>
            </a:r>
          </a:p>
          <a:p>
            <a:pPr marL="0" indent="0">
              <a:lnSpc>
                <a:spcPct val="115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zastřešujeme nejpočetnější síť regionálních zpravodajských TV studií v České republice</a:t>
            </a:r>
          </a:p>
          <a:p>
            <a:pPr marL="0" indent="0">
              <a:lnSpc>
                <a:spcPct val="115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jsme jedinou televizí s regionálním obsahem, která je šířena také prostřednictvím satelitu </a:t>
            </a:r>
          </a:p>
          <a:p>
            <a:pPr marL="0" indent="0">
              <a:lnSpc>
                <a:spcPct val="115000"/>
              </a:lnSpc>
              <a:buSzTx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jsme jedinou televizí s regionálním obsahem, která je součástí tv metrového měření ATO a je zahrnuta do oficiálního monitoringu reklamy AdIntel</a:t>
            </a:r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457200" y="1046492"/>
            <a:ext cx="8229600" cy="4986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O NÁS</a:t>
            </a:r>
          </a:p>
        </p:txBody>
      </p:sp>
      <p:pic>
        <p:nvPicPr>
          <p:cNvPr id="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xfrm>
            <a:off x="457200" y="1046492"/>
            <a:ext cx="8229600" cy="49860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ZPRAVODAJSKY POKRÝVÁME VŠECHNY KRAJE ČR</a:t>
            </a:r>
          </a:p>
        </p:txBody>
      </p:sp>
      <p:pic>
        <p:nvPicPr>
          <p:cNvPr id="7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1697491"/>
            <a:ext cx="8638986" cy="5008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body" idx="1"/>
          </p:nvPr>
        </p:nvSpPr>
        <p:spPr>
          <a:xfrm>
            <a:off x="457200" y="1635747"/>
            <a:ext cx="8686800" cy="4932007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DVB-S </a:t>
            </a:r>
            <a:r>
              <a:rPr sz="1400"/>
              <a:t>(Satelit Astra 23,5°E - FTA)</a:t>
            </a:r>
            <a:endParaRPr sz="1400"/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DVB-T </a:t>
            </a:r>
            <a:r>
              <a:rPr sz="1400"/>
              <a:t>(MUX 8 Českých radiokomunikací)</a:t>
            </a:r>
            <a:endParaRPr sz="1400"/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DVB-C </a:t>
            </a:r>
            <a:r>
              <a:rPr sz="1400"/>
              <a:t>(včetně UPC)</a:t>
            </a:r>
            <a:endParaRPr sz="1400"/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IPTV (</a:t>
            </a:r>
            <a:r>
              <a:rPr sz="1400"/>
              <a:t>včetně Kuki, Sledovani.tv)</a:t>
            </a:r>
            <a:endParaRPr sz="1400"/>
          </a:p>
          <a:p>
            <a:pPr indent="-342900">
              <a:lnSpc>
                <a:spcPct val="150000"/>
              </a:lnSpc>
              <a:buSzPts val="1800"/>
              <a:buFont typeface="Verdana"/>
              <a:buChar char="❏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t>DVB-C </a:t>
            </a:r>
            <a:r>
              <a:rPr sz="1400"/>
              <a:t>v něm. mluv. zemích</a:t>
            </a:r>
            <a:endParaRPr sz="1400"/>
          </a:p>
          <a:p>
            <a:pPr marL="0" indent="0">
              <a:lnSpc>
                <a:spcPct val="150000"/>
              </a:lnSpc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 (spolu s ČT24 jako jediné dva</a:t>
            </a:r>
          </a:p>
          <a:p>
            <a:pPr marL="0" indent="0">
              <a:lnSpc>
                <a:spcPct val="150000"/>
              </a:lnSpc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 české programy)</a:t>
            </a:r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338974" y="1137142"/>
            <a:ext cx="8229601" cy="4986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POKRYTÍ SIGNÁLEM - celá ČR a SR</a:t>
            </a:r>
          </a:p>
        </p:txBody>
      </p:sp>
      <p:pic>
        <p:nvPicPr>
          <p:cNvPr id="8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3800" y="3203525"/>
            <a:ext cx="4054776" cy="30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body" idx="1"/>
          </p:nvPr>
        </p:nvSpPr>
        <p:spPr>
          <a:xfrm>
            <a:off x="437925" y="2363149"/>
            <a:ext cx="7927500" cy="42429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buSzTx/>
              <a:buNone/>
              <a:defRPr b="1"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Reach (15+) 364.000 unikátních diváků měsíčně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158.000 unikátních diváků týdně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55.000 unikátních diváků denně</a:t>
            </a:r>
          </a:p>
          <a:p>
            <a:pPr marL="0" indent="0">
              <a:lnSpc>
                <a:spcPct val="115000"/>
              </a:lnSpc>
              <a:buSzTx/>
              <a:buNone/>
            </a:pP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15000"/>
              </a:lnSpc>
              <a:buSzTx/>
              <a:buNone/>
              <a:defRPr b="1"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Stabilní podíl na sledovanosti (celá ČR)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0,03% průměr, celý den, 15+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0,07% celý den, 15+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0,86% v ranním čase, 15+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0,15% v hlavním čase regionálního diváka (14-18)</a:t>
            </a:r>
          </a:p>
          <a:p>
            <a:pPr marL="388620" indent="-291465">
              <a:lnSpc>
                <a:spcPct val="115000"/>
              </a:lnSpc>
              <a:buSzPts val="1500"/>
              <a:buFont typeface="Trebuchet MS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0,23% na konci prime time (22 - 23),15+</a:t>
            </a:r>
          </a:p>
          <a:p>
            <a:pPr marL="388620" indent="-291465">
              <a:lnSpc>
                <a:spcPct val="115000"/>
              </a:lnSpc>
              <a:buSzPts val="1500"/>
              <a:buFont typeface="Trebuchet MS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0,43% v light night (23 - 01), 15+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1,76% v ranním čase, muži 15+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0,3% na konci prime time, 15 - 69 let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0,17% v prime time regionálního diváka, muži 15+</a:t>
            </a:r>
          </a:p>
          <a:p>
            <a:pPr marL="388620" indent="-291465">
              <a:lnSpc>
                <a:spcPct val="115000"/>
              </a:lnSpc>
              <a:buSzPts val="1500"/>
              <a:buFont typeface="Verdana"/>
              <a:buChar char="❏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až 0,27% v prime time regionálního diváka, ženy 15+</a:t>
            </a:r>
          </a:p>
        </p:txBody>
      </p:sp>
      <p:sp>
        <p:nvSpPr>
          <p:cNvPr id="86" name="Shape 86"/>
          <p:cNvSpPr/>
          <p:nvPr>
            <p:ph type="title"/>
          </p:nvPr>
        </p:nvSpPr>
        <p:spPr>
          <a:xfrm>
            <a:off x="457200" y="1183884"/>
            <a:ext cx="8229601" cy="805934"/>
          </a:xfrm>
          <a:prstGeom prst="rect">
            <a:avLst/>
          </a:prstGeom>
        </p:spPr>
        <p:txBody>
          <a:bodyPr/>
          <a:lstStyle/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SLEDOVANOST</a:t>
            </a:r>
            <a:r>
              <a:rPr sz="2400"/>
              <a:t> </a:t>
            </a:r>
            <a:endParaRPr sz="2400"/>
          </a:p>
          <a:p>
            <a:pPr>
              <a:defRPr sz="1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(r. 2017, Zdroj: ATO, Nielsen AdMosphere )</a:t>
            </a:r>
            <a:endParaRPr sz="500"/>
          </a:p>
          <a:p>
            <a:pPr>
              <a:defRPr sz="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</a:t>
            </a:r>
          </a:p>
        </p:txBody>
      </p:sp>
      <p:pic>
        <p:nvPicPr>
          <p:cNvPr id="8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body" idx="1"/>
          </p:nvPr>
        </p:nvSpPr>
        <p:spPr>
          <a:xfrm>
            <a:off x="228600" y="2171249"/>
            <a:ext cx="8686800" cy="3421205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Vyrovnaný poměr MUŽŮ/ŽEN (49:51) – mírně vyšší počet mužů, než mezi všemi diváky 15+ (afinita 101)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41% diváků SŠ či VŠ vzdělání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58% diváků v produktivním věku (25-65 let)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57% socioekonomické kategorie ABC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46% ze středních sídel (4 000 – 19 999 obyvatel), 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19% z větších měst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18% z krajských měst (nad 100 000)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62% domácností připojení k internetu</a:t>
            </a:r>
          </a:p>
          <a:p>
            <a:pPr indent="-342900">
              <a:lnSpc>
                <a:spcPct val="115000"/>
              </a:lnSpc>
              <a:buSzPts val="1800"/>
              <a:buFont typeface="Verdana"/>
              <a:buChar char="❏"/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55% alespoň 1x týdně na internetu, 37% denně</a:t>
            </a:r>
          </a:p>
        </p:txBody>
      </p:sp>
      <p:sp>
        <p:nvSpPr>
          <p:cNvPr id="91" name="Shape 91"/>
          <p:cNvSpPr/>
          <p:nvPr>
            <p:ph type="title"/>
          </p:nvPr>
        </p:nvSpPr>
        <p:spPr>
          <a:xfrm>
            <a:off x="338974" y="1343193"/>
            <a:ext cx="8229601" cy="4986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PROFIL DIVÁKA (dle ATO - Nielsen Admosphere)</a:t>
            </a:r>
          </a:p>
        </p:txBody>
      </p:sp>
      <p:pic>
        <p:nvPicPr>
          <p:cNvPr id="9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body" idx="1"/>
          </p:nvPr>
        </p:nvSpPr>
        <p:spPr>
          <a:xfrm>
            <a:off x="228600" y="1703550"/>
            <a:ext cx="8686800" cy="5050201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lnSpc>
                <a:spcPct val="115000"/>
              </a:lnSpc>
              <a:buSzTx/>
              <a:buNone/>
              <a:defRPr b="1" sz="1727">
                <a:latin typeface="Verdana"/>
                <a:ea typeface="Verdana"/>
                <a:cs typeface="Verdana"/>
                <a:sym typeface="Verdana"/>
              </a:defRPr>
            </a:pPr>
            <a:r>
              <a:t>17:00	60 MINUT PREMIÉRA</a:t>
            </a:r>
          </a:p>
          <a:p>
            <a:pPr marL="0" indent="877823" defTabSz="877823">
              <a:lnSpc>
                <a:spcPct val="115000"/>
              </a:lnSpc>
              <a:buSzTx/>
              <a:buNone/>
              <a:defRPr b="1" sz="1727">
                <a:latin typeface="Verdana"/>
                <a:ea typeface="Verdana"/>
                <a:cs typeface="Verdana"/>
                <a:sym typeface="Verdana"/>
              </a:defRPr>
            </a:pPr>
            <a:r>
              <a:t>(Hlavní zprávy, Rozhovor, Magazín/Dokument)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18:00	ZLÍNSKO A JIŽNÍ MORAVA / BRNO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18:20	ZÁPADNÍ ČECHY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18:40	OLOMOUCKÝ KRAJ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19:00	VALAŠSKO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19:20 	JIŽNÍ ČECHY / VÝCHODNÍ ČECHY / VYSOČINA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19:40	ÚSTECKÝ KRAJ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20:00	OSTRAVSKO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20:20	LIBERECKO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20:35	MAPA ÚSPĚCHU - POŘAD O ÚSPĚŠNÝCH ČESKÝCH FIRMÁCH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20:40	STRAKONICKO/HLUČÍNSKO/PLZEŇSKO/SLOVENSKO</a:t>
            </a:r>
          </a:p>
          <a:p>
            <a:pPr marL="0" indent="0" defTabSz="877823">
              <a:lnSpc>
                <a:spcPct val="115000"/>
              </a:lnSpc>
              <a:buSzTx/>
              <a:buNone/>
              <a:defRPr b="1" sz="1727">
                <a:latin typeface="Verdana"/>
                <a:ea typeface="Verdana"/>
                <a:cs typeface="Verdana"/>
                <a:sym typeface="Verdana"/>
              </a:defRPr>
            </a:pPr>
            <a:r>
              <a:t>21:00</a:t>
            </a:r>
            <a:r>
              <a:rPr b="0"/>
              <a:t>	</a:t>
            </a:r>
            <a:r>
              <a:t>60 MINUT REPRÍZA</a:t>
            </a:r>
          </a:p>
          <a:p>
            <a:pPr marL="0" indent="877823" defTabSz="877823">
              <a:lnSpc>
                <a:spcPct val="115000"/>
              </a:lnSpc>
              <a:buSzTx/>
              <a:buNone/>
              <a:defRPr b="1" sz="1727">
                <a:latin typeface="Verdana"/>
                <a:ea typeface="Verdana"/>
                <a:cs typeface="Verdana"/>
                <a:sym typeface="Verdana"/>
              </a:defRPr>
            </a:pPr>
            <a:r>
              <a:t>(Hlavní zprávy, Rozhovor, Magazín/Dokument)</a:t>
            </a:r>
          </a:p>
          <a:p>
            <a:pPr marL="0" indent="877823" defTabSz="877823">
              <a:lnSpc>
                <a:spcPct val="115000"/>
              </a:lnSpc>
              <a:buSzTx/>
              <a:buNone/>
              <a:defRPr sz="2880"/>
            </a:pPr>
            <a:endParaRPr b="1" sz="1727">
              <a:latin typeface="Verdana"/>
              <a:ea typeface="Verdana"/>
              <a:cs typeface="Verdana"/>
              <a:sym typeface="Verdana"/>
            </a:endParaRPr>
          </a:p>
          <a:p>
            <a:pPr marL="0" indent="877823" defTabSz="877823">
              <a:lnSpc>
                <a:spcPct val="115000"/>
              </a:lnSpc>
              <a:buSzTx/>
              <a:buNone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BLOK SE OPAKUJE PO CELÝCH 24 HOD. </a:t>
            </a:r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228599" y="1007743"/>
            <a:ext cx="8229601" cy="49860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NOVÉ PROGRAMOVÉ SCHÉMA OD 1.4.2018</a:t>
            </a:r>
          </a:p>
        </p:txBody>
      </p:sp>
      <p:pic>
        <p:nvPicPr>
          <p:cNvPr id="9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/>
          </p:nvPr>
        </p:nvSpPr>
        <p:spPr>
          <a:xfrm>
            <a:off x="228599" y="1007743"/>
            <a:ext cx="8229601" cy="49860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UPOUTÁVKA - UKÁZKA NOVÉ GRAFIKY A ZNĚLEK</a:t>
            </a:r>
          </a:p>
        </p:txBody>
      </p:sp>
      <p:pic>
        <p:nvPicPr>
          <p:cNvPr id="10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>
            <p:ph type="body" idx="1"/>
          </p:nvPr>
        </p:nvSpPr>
        <p:spPr>
          <a:xfrm>
            <a:off x="641125" y="2062200"/>
            <a:ext cx="8159699" cy="4617601"/>
          </a:xfrm>
          <a:prstGeom prst="rect">
            <a:avLst/>
          </a:prstGeom>
        </p:spPr>
        <p:txBody>
          <a:bodyPr/>
          <a:lstStyle/>
          <a:p>
            <a:pPr marL="438911" indent="-329184" defTabSz="877823">
              <a:lnSpc>
                <a:spcPct val="150000"/>
              </a:lnSpc>
              <a:buSzPts val="1700"/>
              <a:buFont typeface="Verdana"/>
              <a:buChar char="❏"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MAGAZÍN HASIČI (měsíčník, nově v neděli v bloku 60 MINUT)</a:t>
            </a:r>
          </a:p>
          <a:p>
            <a:pPr marL="438911" indent="-329184" defTabSz="877823">
              <a:lnSpc>
                <a:spcPct val="150000"/>
              </a:lnSpc>
              <a:buSzPts val="1700"/>
              <a:buFont typeface="Verdana"/>
              <a:buChar char="❏"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ČESKÁ VĚDA (měsíčník AVČR, nově v neděli v bloku 60 MINUT)</a:t>
            </a:r>
          </a:p>
          <a:p>
            <a:pPr marL="438911" indent="-329184" defTabSz="877823">
              <a:lnSpc>
                <a:spcPct val="150000"/>
              </a:lnSpc>
              <a:buSzPts val="1700"/>
              <a:buFont typeface="Verdana"/>
              <a:buChar char="❏"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REGIONÁLNÍ GASTRONOMIE (pořady ŠPETKA VALAŠSKA, ŠPETKA SLOVÁCKA - nově v úterý v bloku 60 MINUT)</a:t>
            </a:r>
          </a:p>
          <a:p>
            <a:pPr marL="438911" indent="-329184" defTabSz="877823">
              <a:lnSpc>
                <a:spcPct val="150000"/>
              </a:lnSpc>
              <a:buSzPts val="1700"/>
              <a:buFont typeface="Verdana"/>
              <a:buChar char="❏"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MOJE MEDICÍNA - pořady s MUDr. J. Pešinou (nově ve středu v bloku 60 MINUT)</a:t>
            </a:r>
          </a:p>
          <a:p>
            <a:pPr marL="438911" indent="-329184" defTabSz="877823">
              <a:lnSpc>
                <a:spcPct val="150000"/>
              </a:lnSpc>
              <a:buSzPts val="1700"/>
              <a:buFont typeface="Verdana"/>
              <a:buChar char="❏"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TURISTIKA (POŘADY AUTOBUSEM NA VÝLET, PŘÍBĚHY HRADŮ A ZÁMKŮ, LYŽAŘSKÉ TIPY M. VRÁBLÍKA ap. nově v pátek v bloku 60 MINUT)</a:t>
            </a:r>
          </a:p>
          <a:p>
            <a:pPr marL="438911" indent="-329184" defTabSz="877823">
              <a:lnSpc>
                <a:spcPct val="150000"/>
              </a:lnSpc>
              <a:buSzPts val="1700"/>
              <a:buFont typeface="Verdana"/>
              <a:buChar char="❏"/>
              <a:defRPr sz="1727">
                <a:latin typeface="Verdana"/>
                <a:ea typeface="Verdana"/>
                <a:cs typeface="Verdana"/>
                <a:sym typeface="Verdana"/>
              </a:defRPr>
            </a:pPr>
            <a:r>
              <a:t>ROZHOVOR S… / HORKÉ KŘESLO PL / ROZHOVOR BL (nově denně v bloku 60 MINUT)</a:t>
            </a:r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282099" y="1249768"/>
            <a:ext cx="8229601" cy="4986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PROGRAMOVÉ TIPY</a:t>
            </a:r>
          </a:p>
        </p:txBody>
      </p:sp>
      <p:pic>
        <p:nvPicPr>
          <p:cNvPr id="10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8250"/>
            <a:ext cx="3493476" cy="3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Custom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ustom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Custom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ustom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